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4"/>
  </p:notesMasterIdLst>
  <p:sldIdLst>
    <p:sldId id="257" r:id="rId2"/>
    <p:sldId id="258" r:id="rId3"/>
    <p:sldId id="259" r:id="rId4"/>
    <p:sldId id="260" r:id="rId5"/>
    <p:sldId id="261" r:id="rId6"/>
    <p:sldId id="262" r:id="rId7"/>
    <p:sldId id="275" r:id="rId8"/>
    <p:sldId id="276" r:id="rId9"/>
    <p:sldId id="263" r:id="rId10"/>
    <p:sldId id="264" r:id="rId11"/>
    <p:sldId id="265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97" r:id="rId28"/>
    <p:sldId id="298" r:id="rId29"/>
    <p:sldId id="299" r:id="rId30"/>
    <p:sldId id="300" r:id="rId31"/>
    <p:sldId id="274" r:id="rId32"/>
    <p:sldId id="294" r:id="rId33"/>
    <p:sldId id="309" r:id="rId34"/>
    <p:sldId id="296" r:id="rId35"/>
    <p:sldId id="301" r:id="rId36"/>
    <p:sldId id="310" r:id="rId37"/>
    <p:sldId id="295" r:id="rId38"/>
    <p:sldId id="302" r:id="rId39"/>
    <p:sldId id="303" r:id="rId40"/>
    <p:sldId id="304" r:id="rId41"/>
    <p:sldId id="305" r:id="rId42"/>
    <p:sldId id="306" r:id="rId43"/>
    <p:sldId id="285" r:id="rId44"/>
    <p:sldId id="286" r:id="rId45"/>
    <p:sldId id="287" r:id="rId46"/>
    <p:sldId id="288" r:id="rId47"/>
    <p:sldId id="291" r:id="rId48"/>
    <p:sldId id="289" r:id="rId49"/>
    <p:sldId id="293" r:id="rId50"/>
    <p:sldId id="290" r:id="rId51"/>
    <p:sldId id="307" r:id="rId52"/>
    <p:sldId id="308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575" autoAdjust="0"/>
  </p:normalViewPr>
  <p:slideViewPr>
    <p:cSldViewPr snapToGrid="0">
      <p:cViewPr varScale="1">
        <p:scale>
          <a:sx n="63" d="100"/>
          <a:sy n="63" d="100"/>
        </p:scale>
        <p:origin x="15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8B945-9C72-46E5-A228-3A76DD8B598C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3FF2F-CA42-4CFF-B58E-FB317FC6AB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90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令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是实数上的向量空间，或者更一般地，是在某个有序域上，如果对于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中的所有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和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y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，并且在区间（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0,1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）中的所有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，点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(1-t)</a:t>
                </a:r>
                <a:r>
                  <a:rPr lang="en-US" altLang="zh-CN" sz="1200" b="0" i="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x+ty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也属于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，则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中的集合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被称为凸。换句话说，连接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和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y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的线段上的每个点都在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中。</a:t>
                </a:r>
                <a:endParaRPr lang="en-US" altLang="zh-CN" sz="1200" b="0" i="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凸函数：设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为定义在区间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上的函数，若对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上的任意两点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</a:t>
                </a:r>
                <a:r>
                  <a:rPr lang="en-US" altLang="zh-CN" sz="1200" b="0" i="0" kern="1200" baseline="-250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、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</a:t>
                </a:r>
                <a:r>
                  <a:rPr lang="en-US" altLang="zh-CN" sz="1200" b="0" i="0" kern="1200" baseline="-250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和任意的实数</a:t>
                </a:r>
                <a:r>
                  <a:rPr lang="el-GR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λ∈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(0,1)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总有</a:t>
                </a:r>
                <a14:m>
                  <m:oMath xmlns:m="http://schemas.openxmlformats.org/officeDocument/2006/math">
                    <m:r>
                      <a:rPr lang="en-US" altLang="zh-CN" sz="1200" b="0" i="1" kern="12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lang="en-US" altLang="zh-CN" sz="12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l-GR" altLang="zh-CN" sz="12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𝜆</m:t>
                        </m:r>
                        <m:r>
                          <a:rPr lang="en-US" altLang="zh-CN" sz="12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lang="en-US" altLang="zh-CN" sz="1200" b="0" i="1" kern="1200" baseline="-250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  <m:r>
                          <a:rPr lang="en-US" altLang="zh-CN" sz="12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d>
                          <m:dPr>
                            <m:ctrlPr>
                              <a:rPr lang="en-US" altLang="zh-CN" sz="1200" b="0" i="1" kern="1200" baseline="-25000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altLang="zh-CN" sz="1200" b="0" i="1" kern="1200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1−</m:t>
                            </m:r>
                            <m:r>
                              <a:rPr lang="el-GR" altLang="zh-CN" sz="1200" b="0" i="1" kern="1200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𝜆</m:t>
                            </m:r>
                          </m:e>
                        </m:d>
                        <m:r>
                          <a:rPr lang="en-US" altLang="zh-CN" sz="12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lang="en-US" altLang="zh-CN" sz="1200" b="0" i="1" kern="1200" baseline="-250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e>
                    </m:d>
                    <m:r>
                      <a:rPr lang="en-US" altLang="zh-CN" sz="1200" b="0" i="1" kern="12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  <m:r>
                      <a:rPr lang="en-US" altLang="zh-CN" sz="1200" b="0" i="1" kern="12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𝜆</m:t>
                    </m:r>
                    <m:r>
                      <a:rPr lang="en-US" altLang="zh-CN" sz="1200" b="0" i="1" kern="12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lang="en-US" altLang="zh-CN" sz="12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altLang="zh-CN" sz="12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lang="en-US" altLang="zh-CN" sz="1200" b="0" i="1" kern="1200" baseline="-250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e>
                    </m:d>
                    <m:r>
                      <a:rPr lang="en-US" altLang="zh-CN" sz="1200" b="0" i="1" kern="12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d>
                      <m:dPr>
                        <m:ctrlPr>
                          <a:rPr lang="en-US" altLang="zh-CN" sz="1200" b="0" i="1" kern="1200" baseline="-250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altLang="zh-CN" sz="12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1−</m:t>
                        </m:r>
                        <m:r>
                          <a:rPr lang="en-US" altLang="zh-CN" sz="12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𝜆</m:t>
                        </m:r>
                      </m:e>
                    </m:d>
                    <m:r>
                      <a:rPr lang="en-US" altLang="zh-CN" sz="1200" b="0" i="1" kern="12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r>
                      <a:rPr lang="en-US" altLang="zh-CN" sz="1200" b="0" i="1" kern="12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lang="en-US" altLang="zh-CN" sz="12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altLang="zh-CN" sz="12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lang="en-US" altLang="zh-CN" sz="12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lang="en-US" altLang="zh-CN" sz="1200" b="0" i="1" kern="12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令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是实数上的向量空间，或者更一般地，是在某个有序域上，如果对于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中的所有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和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y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，并且在区间（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0,1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）中的所有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，点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(1-t)</a:t>
                </a:r>
                <a:r>
                  <a:rPr lang="en-US" altLang="zh-CN" sz="1200" b="0" i="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x+ty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也属于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，则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中的集合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被称为凸。换句话说，连接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和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y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的线段上的每个点都在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中。</a:t>
                </a:r>
                <a:endParaRPr lang="en-US" altLang="zh-CN" sz="1200" b="0" i="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凸函数：设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为定义在区间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上的函数，若对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上的任意两点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</a:t>
                </a:r>
                <a:r>
                  <a:rPr lang="en-US" altLang="zh-CN" sz="1200" b="0" i="0" kern="1200" baseline="-250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、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</a:t>
                </a:r>
                <a:r>
                  <a:rPr lang="en-US" altLang="zh-CN" sz="1200" b="0" i="0" kern="1200" baseline="-250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和任意的实数</a:t>
                </a:r>
                <a:r>
                  <a:rPr lang="el-GR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λ∈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(0,1)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总有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𝑓(</a:t>
                </a:r>
                <a:r>
                  <a:rPr lang="el-GR" altLang="zh-CN" sz="1200" b="0" i="0" kern="12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𝜆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𝑥</a:t>
                </a:r>
                <a:r>
                  <a:rPr lang="en-US" altLang="zh-CN" sz="1200" b="0" i="0" kern="1200" baseline="-250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+</a:t>
                </a:r>
                <a:r>
                  <a:rPr lang="en-US" altLang="zh-CN" sz="1200" b="0" i="0" kern="1200" baseline="-250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(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1−</a:t>
                </a:r>
                <a:r>
                  <a:rPr lang="el-GR" altLang="zh-CN" sz="1200" b="0" i="0" kern="12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𝜆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)𝑥</a:t>
                </a:r>
                <a:r>
                  <a:rPr lang="en-US" altLang="zh-CN" sz="1200" b="0" i="0" kern="1200" baseline="-250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2)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≤𝜆𝑓(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𝑥</a:t>
                </a:r>
                <a:r>
                  <a:rPr lang="en-US" altLang="zh-CN" sz="1200" b="0" i="0" kern="1200" baseline="-250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</a:t>
                </a:r>
                <a:r>
                  <a:rPr lang="en-US" altLang="zh-CN" sz="1200" b="0" i="0" kern="1200" baseline="-250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)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+</a:t>
                </a:r>
                <a:r>
                  <a:rPr lang="en-US" altLang="zh-CN" sz="1200" b="0" i="0" kern="1200" baseline="-250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(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1−𝜆)𝑓(𝑥_2)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3FF2F-CA42-4CFF-B58E-FB317FC6ABD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13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E804-9070-4912-A43A-FA90F5815462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 userDrawn="1"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7136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03DD-4076-4A20-B471-406A4504E128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73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8055-12C9-460D-A1E8-656BCCDB720F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9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39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BDD1-7320-4ECF-A9AA-79E8433EB092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079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7F7E-6272-499F-9883-ADBCE8F1C8E9}" type="datetime1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8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15D9-3646-4477-8914-191D4F5FCA48}" type="datetime1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3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2107-2DCC-4A3F-B702-28FF5BE5EF3C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1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8D22-B7D2-4543-8CC7-2709FA70EED2}" type="datetime1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7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01D5EF2-F232-42FD-8202-359126439DFA}" type="datetime1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0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0881-1631-44BF-9266-24387BD5D6B5}" type="datetime1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1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DFB841-6234-457D-A7AC-A693C06FBEC2}" type="datetime1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Page </a:t>
            </a:r>
            <a:fld id="{0E6D59EA-74EB-4426-9363-A4C6AA2DED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85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7" Type="http://schemas.openxmlformats.org/officeDocument/2006/relationships/image" Target="../media/image37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20.png"/><Relationship Id="rId4" Type="http://schemas.openxmlformats.org/officeDocument/2006/relationships/image" Target="../media/image3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1.png"/><Relationship Id="rId2" Type="http://schemas.openxmlformats.org/officeDocument/2006/relationships/image" Target="../media/image5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1.png"/><Relationship Id="rId4" Type="http://schemas.openxmlformats.org/officeDocument/2006/relationships/image" Target="../media/image54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1.png"/><Relationship Id="rId4" Type="http://schemas.openxmlformats.org/officeDocument/2006/relationships/image" Target="../media/image59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7.png"/><Relationship Id="rId7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0.png"/><Relationship Id="rId18" Type="http://schemas.openxmlformats.org/officeDocument/2006/relationships/image" Target="../media/image680.png"/><Relationship Id="rId26" Type="http://schemas.openxmlformats.org/officeDocument/2006/relationships/image" Target="../media/image760.png"/><Relationship Id="rId39" Type="http://schemas.openxmlformats.org/officeDocument/2006/relationships/image" Target="../media/image89.png"/><Relationship Id="rId21" Type="http://schemas.openxmlformats.org/officeDocument/2006/relationships/image" Target="../media/image710.png"/><Relationship Id="rId34" Type="http://schemas.openxmlformats.org/officeDocument/2006/relationships/image" Target="../media/image84.png"/><Relationship Id="rId42" Type="http://schemas.openxmlformats.org/officeDocument/2006/relationships/image" Target="../media/image92.png"/><Relationship Id="rId7" Type="http://schemas.openxmlformats.org/officeDocument/2006/relationships/image" Target="../media/image570.png"/><Relationship Id="rId2" Type="http://schemas.openxmlformats.org/officeDocument/2006/relationships/image" Target="../media/image520.png"/><Relationship Id="rId16" Type="http://schemas.openxmlformats.org/officeDocument/2006/relationships/image" Target="../media/image660.png"/><Relationship Id="rId20" Type="http://schemas.openxmlformats.org/officeDocument/2006/relationships/image" Target="../media/image700.png"/><Relationship Id="rId29" Type="http://schemas.openxmlformats.org/officeDocument/2006/relationships/image" Target="../media/image79.png"/><Relationship Id="rId41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11" Type="http://schemas.openxmlformats.org/officeDocument/2006/relationships/image" Target="../media/image610.png"/><Relationship Id="rId24" Type="http://schemas.openxmlformats.org/officeDocument/2006/relationships/image" Target="../media/image740.png"/><Relationship Id="rId32" Type="http://schemas.openxmlformats.org/officeDocument/2006/relationships/image" Target="../media/image82.png"/><Relationship Id="rId37" Type="http://schemas.openxmlformats.org/officeDocument/2006/relationships/image" Target="../media/image87.png"/><Relationship Id="rId40" Type="http://schemas.openxmlformats.org/officeDocument/2006/relationships/image" Target="../media/image90.png"/><Relationship Id="rId5" Type="http://schemas.openxmlformats.org/officeDocument/2006/relationships/image" Target="../media/image550.png"/><Relationship Id="rId15" Type="http://schemas.openxmlformats.org/officeDocument/2006/relationships/image" Target="../media/image650.png"/><Relationship Id="rId23" Type="http://schemas.openxmlformats.org/officeDocument/2006/relationships/image" Target="../media/image730.png"/><Relationship Id="rId28" Type="http://schemas.openxmlformats.org/officeDocument/2006/relationships/image" Target="../media/image780.png"/><Relationship Id="rId36" Type="http://schemas.openxmlformats.org/officeDocument/2006/relationships/image" Target="../media/image86.png"/><Relationship Id="rId10" Type="http://schemas.openxmlformats.org/officeDocument/2006/relationships/image" Target="../media/image600.png"/><Relationship Id="rId19" Type="http://schemas.openxmlformats.org/officeDocument/2006/relationships/image" Target="../media/image690.png"/><Relationship Id="rId31" Type="http://schemas.openxmlformats.org/officeDocument/2006/relationships/image" Target="../media/image81.png"/><Relationship Id="rId44" Type="http://schemas.openxmlformats.org/officeDocument/2006/relationships/image" Target="../media/image94.png"/><Relationship Id="rId4" Type="http://schemas.openxmlformats.org/officeDocument/2006/relationships/image" Target="../media/image540.png"/><Relationship Id="rId9" Type="http://schemas.openxmlformats.org/officeDocument/2006/relationships/image" Target="../media/image590.png"/><Relationship Id="rId14" Type="http://schemas.openxmlformats.org/officeDocument/2006/relationships/image" Target="../media/image640.png"/><Relationship Id="rId22" Type="http://schemas.openxmlformats.org/officeDocument/2006/relationships/image" Target="../media/image720.png"/><Relationship Id="rId27" Type="http://schemas.openxmlformats.org/officeDocument/2006/relationships/image" Target="../media/image770.png"/><Relationship Id="rId30" Type="http://schemas.openxmlformats.org/officeDocument/2006/relationships/image" Target="../media/image80.png"/><Relationship Id="rId35" Type="http://schemas.openxmlformats.org/officeDocument/2006/relationships/image" Target="../media/image85.png"/><Relationship Id="rId43" Type="http://schemas.openxmlformats.org/officeDocument/2006/relationships/image" Target="../media/image93.png"/><Relationship Id="rId8" Type="http://schemas.openxmlformats.org/officeDocument/2006/relationships/image" Target="../media/image580.png"/><Relationship Id="rId3" Type="http://schemas.openxmlformats.org/officeDocument/2006/relationships/image" Target="../media/image530.png"/><Relationship Id="rId12" Type="http://schemas.openxmlformats.org/officeDocument/2006/relationships/image" Target="../media/image620.png"/><Relationship Id="rId17" Type="http://schemas.openxmlformats.org/officeDocument/2006/relationships/image" Target="../media/image670.png"/><Relationship Id="rId25" Type="http://schemas.openxmlformats.org/officeDocument/2006/relationships/image" Target="../media/image750.png"/><Relationship Id="rId33" Type="http://schemas.openxmlformats.org/officeDocument/2006/relationships/image" Target="../media/image83.png"/><Relationship Id="rId38" Type="http://schemas.openxmlformats.org/officeDocument/2006/relationships/image" Target="../media/image8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Linear Model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495013"/>
          </a:xfrm>
        </p:spPr>
        <p:txBody>
          <a:bodyPr/>
          <a:lstStyle/>
          <a:p>
            <a:r>
              <a:rPr lang="en-US" dirty="0" smtClean="0"/>
              <a:t>Ying Shen</a:t>
            </a:r>
          </a:p>
          <a:p>
            <a:r>
              <a:rPr lang="en-US" dirty="0" err="1" smtClean="0"/>
              <a:t>Sse</a:t>
            </a:r>
            <a:r>
              <a:rPr lang="en-US" dirty="0" smtClean="0"/>
              <a:t>, </a:t>
            </a:r>
            <a:r>
              <a:rPr lang="en-US" dirty="0" err="1" smtClean="0"/>
              <a:t>tongji</a:t>
            </a:r>
            <a:r>
              <a:rPr lang="en-US" dirty="0" smtClean="0"/>
              <a:t> university</a:t>
            </a:r>
          </a:p>
          <a:p>
            <a:r>
              <a:rPr lang="en-US" dirty="0" smtClean="0"/>
              <a:t>Sep.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3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Solve the equations and we can have closed-form expression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 smtClean="0"/>
                  <a:t> and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sz="800" dirty="0"/>
              </a:p>
              <a:p>
                <a:pPr marL="90488" indent="533400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is the mean of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 and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1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822961" y="1620981"/>
                <a:ext cx="7879658" cy="1120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1" y="1620981"/>
                <a:ext cx="7879658" cy="1120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59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Multivariate linear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a general case, given a dataset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 smtClean="0"/>
                  <a:t>, we try to learn a model: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𝑠𝑢𝑐h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𝑡h𝑎𝑡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We can also use the least square method to estimate 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 smtClean="0"/>
                  <a:t> and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  <a:p>
                <a:r>
                  <a:rPr lang="en-US" dirty="0" smtClean="0"/>
                  <a:t>Firstly, denote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</m:m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eqArr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</m:m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</m:m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⋱</m:t>
                                  </m:r>
                                </m:e>
                              </m:mr>
                            </m:m>
                          </m:e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</m:eqArr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</m:m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𝑚𝑑</m:t>
                                </m:r>
                              </m:sub>
                            </m:sSub>
                          </m:e>
                        </m:eqArr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</m:m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</m:m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𝐗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680" r="-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11</a:t>
            </a:fld>
            <a:endParaRPr lang="en-US"/>
          </a:p>
        </p:txBody>
      </p:sp>
      <p:grpSp>
        <p:nvGrpSpPr>
          <p:cNvPr id="9" name="组合 8"/>
          <p:cNvGrpSpPr/>
          <p:nvPr/>
        </p:nvGrpSpPr>
        <p:grpSpPr>
          <a:xfrm>
            <a:off x="1557647" y="5417121"/>
            <a:ext cx="6080958" cy="762006"/>
            <a:chOff x="2064326" y="5749636"/>
            <a:chExt cx="5972618" cy="7620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/>
                <p:cNvSpPr/>
                <p:nvPr/>
              </p:nvSpPr>
              <p:spPr>
                <a:xfrm>
                  <a:off x="2224639" y="5846951"/>
                  <a:ext cx="5643498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We want to minimize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  <m:r>
                                <a:rPr lang="en-US" sz="3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" name="矩形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4639" y="5846951"/>
                  <a:ext cx="5643498" cy="584775"/>
                </a:xfrm>
                <a:prstGeom prst="rect">
                  <a:avLst/>
                </a:prstGeom>
                <a:blipFill>
                  <a:blip r:embed="rId3"/>
                  <a:stretch>
                    <a:fillRect l="-2651" t="-12500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圆角矩形 7"/>
            <p:cNvSpPr/>
            <p:nvPr/>
          </p:nvSpPr>
          <p:spPr>
            <a:xfrm>
              <a:off x="2064326" y="5749636"/>
              <a:ext cx="5972618" cy="76200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789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Pre-requisite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Matrix </a:t>
                </a:r>
                <a:r>
                  <a:rPr lang="en-US" dirty="0"/>
                  <a:t>differentiation</a:t>
                </a:r>
                <a:endParaRPr lang="en-US" dirty="0" smtClean="0"/>
              </a:p>
              <a:p>
                <a:pPr marL="457200" indent="-374650">
                  <a:buFont typeface="+mj-lt"/>
                  <a:buAutoNum type="arabicPeriod"/>
                </a:pPr>
                <a:r>
                  <a:rPr lang="en-US" dirty="0" smtClean="0"/>
                  <a:t>Function </a:t>
                </a:r>
                <a:r>
                  <a:rPr lang="en-US" dirty="0"/>
                  <a:t>is </a:t>
                </a:r>
                <a:r>
                  <a:rPr lang="en-US" dirty="0" smtClean="0"/>
                  <a:t>a </a:t>
                </a:r>
                <a:r>
                  <a:rPr lang="en-US" dirty="0"/>
                  <a:t>vector and the variable is a </a:t>
                </a:r>
                <a:r>
                  <a:rPr lang="en-US" dirty="0" smtClean="0"/>
                  <a:t>scalar</a:t>
                </a:r>
              </a:p>
              <a:p>
                <a:pPr marL="8255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82550" indent="360363">
                  <a:buNone/>
                </a:pPr>
                <a:r>
                  <a:rPr lang="en-US" dirty="0" smtClean="0"/>
                  <a:t>Definition</a:t>
                </a:r>
              </a:p>
              <a:p>
                <a:pPr marL="8255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92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2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differentiation</a:t>
            </a:r>
          </a:p>
          <a:p>
            <a:pPr marL="442913" indent="-360363">
              <a:buFont typeface="+mj-lt"/>
              <a:buAutoNum type="arabicPeriod" startAt="2"/>
            </a:pPr>
            <a:r>
              <a:rPr lang="en-US" dirty="0"/>
              <a:t>Function is a matrix and the variable is a scalar </a:t>
            </a:r>
          </a:p>
          <a:p>
            <a:pPr marL="82550" indent="0">
              <a:buNone/>
            </a:pPr>
            <a:endParaRPr lang="en-US" dirty="0" smtClean="0"/>
          </a:p>
          <a:p>
            <a:pPr marL="82550" indent="0">
              <a:buNone/>
            </a:pPr>
            <a:endParaRPr lang="en-US" dirty="0"/>
          </a:p>
          <a:p>
            <a:pPr marL="82550" indent="360363">
              <a:buNone/>
            </a:pPr>
            <a:endParaRPr lang="en-US" dirty="0" smtClean="0"/>
          </a:p>
          <a:p>
            <a:pPr marL="82550" indent="360363">
              <a:buNone/>
            </a:pPr>
            <a:endParaRPr lang="en-US" dirty="0"/>
          </a:p>
          <a:p>
            <a:pPr marL="82550" indent="360363">
              <a:buNone/>
            </a:pPr>
            <a:r>
              <a:rPr lang="en-US" dirty="0" smtClean="0"/>
              <a:t>Definition</a:t>
            </a:r>
            <a:endParaRPr lang="en-US" dirty="0"/>
          </a:p>
          <a:p>
            <a:pPr marL="8255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139255"/>
              </p:ext>
            </p:extLst>
          </p:nvPr>
        </p:nvGraphicFramePr>
        <p:xfrm>
          <a:off x="1988740" y="1801084"/>
          <a:ext cx="5168900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" name="Equation" r:id="rId3" imgW="2641600" imgH="939800" progId="Equation.DSMT4">
                  <p:embed/>
                </p:oleObj>
              </mc:Choice>
              <mc:Fallback>
                <p:oleObj name="Equation" r:id="rId3" imgW="2641600" imgH="939800" progId="Equation.DSMT4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8740" y="1801084"/>
                        <a:ext cx="5168900" cy="182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156504"/>
              </p:ext>
            </p:extLst>
          </p:nvPr>
        </p:nvGraphicFramePr>
        <p:xfrm>
          <a:off x="1943707" y="3761728"/>
          <a:ext cx="5481637" cy="280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" name="Equation" r:id="rId5" imgW="2857500" imgH="1473200" progId="Equation.DSMT4">
                  <p:embed/>
                </p:oleObj>
              </mc:Choice>
              <mc:Fallback>
                <p:oleObj name="Equation" r:id="rId5" imgW="2857500" imgH="1473200" progId="Equation.DSMT4">
                  <p:embed/>
                  <p:pic>
                    <p:nvPicPr>
                      <p:cNvPr id="1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707" y="3761728"/>
                        <a:ext cx="5481637" cy="280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529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differentiation</a:t>
            </a:r>
          </a:p>
          <a:p>
            <a:pPr marL="539750" indent="-457200">
              <a:buFont typeface="+mj-lt"/>
              <a:buAutoNum type="arabicPeriod" startAt="3"/>
            </a:pPr>
            <a:r>
              <a:rPr lang="en-US" dirty="0"/>
              <a:t>Function is a scalar and the variable is a vector</a:t>
            </a:r>
          </a:p>
          <a:p>
            <a:pPr marL="82550" indent="0">
              <a:buNone/>
            </a:pPr>
            <a:endParaRPr lang="en-US" dirty="0"/>
          </a:p>
          <a:p>
            <a:pPr marL="82550" indent="360363">
              <a:buNone/>
            </a:pPr>
            <a:r>
              <a:rPr lang="en-US" dirty="0" smtClean="0"/>
              <a:t>Definition</a:t>
            </a:r>
          </a:p>
          <a:p>
            <a:pPr marL="82550" indent="360363">
              <a:buNone/>
            </a:pPr>
            <a:endParaRPr lang="en-US" dirty="0"/>
          </a:p>
          <a:p>
            <a:pPr marL="82550" indent="360363">
              <a:buNone/>
            </a:pPr>
            <a:endParaRPr lang="en-US" dirty="0" smtClean="0"/>
          </a:p>
          <a:p>
            <a:pPr marL="82550" indent="360363">
              <a:buNone/>
            </a:pPr>
            <a:r>
              <a:rPr lang="en-US" dirty="0" smtClean="0"/>
              <a:t>In a similar way</a:t>
            </a:r>
            <a:endParaRPr lang="en-US" dirty="0"/>
          </a:p>
          <a:p>
            <a:pPr marL="8255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412453"/>
              </p:ext>
            </p:extLst>
          </p:nvPr>
        </p:nvGraphicFramePr>
        <p:xfrm>
          <a:off x="2677164" y="1777404"/>
          <a:ext cx="2933927" cy="486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4" name="Equation" r:id="rId3" imgW="1447800" imgH="241300" progId="Equation.DSMT4">
                  <p:embed/>
                </p:oleObj>
              </mc:Choice>
              <mc:Fallback>
                <p:oleObj name="Equation" r:id="rId3" imgW="1447800" imgH="241300" progId="Equation.DSMT4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7164" y="1777404"/>
                        <a:ext cx="2933927" cy="4861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662596"/>
              </p:ext>
            </p:extLst>
          </p:nvPr>
        </p:nvGraphicFramePr>
        <p:xfrm>
          <a:off x="2533104" y="2722419"/>
          <a:ext cx="3188824" cy="104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" name="Equation" r:id="rId5" imgW="1536700" imgH="508000" progId="Equation.DSMT4">
                  <p:embed/>
                </p:oleObj>
              </mc:Choice>
              <mc:Fallback>
                <p:oleObj name="Equation" r:id="rId5" imgW="1536700" imgH="508000" progId="Equation.DSMT4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104" y="2722419"/>
                        <a:ext cx="3188824" cy="1046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689146"/>
              </p:ext>
            </p:extLst>
          </p:nvPr>
        </p:nvGraphicFramePr>
        <p:xfrm>
          <a:off x="2652713" y="4510093"/>
          <a:ext cx="3131839" cy="510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" name="Equation" r:id="rId7" imgW="1397000" imgH="228600" progId="Equation.DSMT4">
                  <p:embed/>
                </p:oleObj>
              </mc:Choice>
              <mc:Fallback>
                <p:oleObj name="Equation" r:id="rId7" imgW="1397000" imgH="2286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713" y="4510093"/>
                        <a:ext cx="3131839" cy="510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961689"/>
              </p:ext>
            </p:extLst>
          </p:nvPr>
        </p:nvGraphicFramePr>
        <p:xfrm>
          <a:off x="2686050" y="5143506"/>
          <a:ext cx="3035877" cy="987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7" name="Equation" r:id="rId9" imgW="1473200" imgH="482600" progId="Equation.DSMT4">
                  <p:embed/>
                </p:oleObj>
              </mc:Choice>
              <mc:Fallback>
                <p:oleObj name="Equation" r:id="rId9" imgW="1473200" imgH="482600" progId="Equation.DSMT4">
                  <p:embed/>
                  <p:pic>
                    <p:nvPicPr>
                      <p:cNvPr id="1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5143506"/>
                        <a:ext cx="3035877" cy="987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89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differentiation</a:t>
            </a:r>
          </a:p>
          <a:p>
            <a:pPr marL="539750" indent="-457200">
              <a:buFont typeface="+mj-lt"/>
              <a:buAutoNum type="arabicPeriod" startAt="4"/>
            </a:pPr>
            <a:r>
              <a:rPr lang="en-US" dirty="0"/>
              <a:t>Function is a vector and the variable is a vector</a:t>
            </a:r>
          </a:p>
          <a:p>
            <a:pPr marL="82550" indent="0">
              <a:buNone/>
            </a:pPr>
            <a:endParaRPr lang="en-US" dirty="0"/>
          </a:p>
          <a:p>
            <a:pPr marL="82550" indent="360363">
              <a:buNone/>
            </a:pPr>
            <a:r>
              <a:rPr lang="en-US" dirty="0" smtClean="0"/>
              <a:t>Definition</a:t>
            </a:r>
          </a:p>
          <a:p>
            <a:pPr marL="8255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019872"/>
              </p:ext>
            </p:extLst>
          </p:nvPr>
        </p:nvGraphicFramePr>
        <p:xfrm>
          <a:off x="1974419" y="1790926"/>
          <a:ext cx="5576310" cy="543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" name="Equation" r:id="rId3" imgW="2844800" imgH="279400" progId="Equation.DSMT4">
                  <p:embed/>
                </p:oleObj>
              </mc:Choice>
              <mc:Fallback>
                <p:oleObj name="Equation" r:id="rId3" imgW="2844800" imgH="279400" progId="Equation.DSMT4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19" y="1790926"/>
                        <a:ext cx="5576310" cy="543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963778"/>
              </p:ext>
            </p:extLst>
          </p:nvPr>
        </p:nvGraphicFramePr>
        <p:xfrm>
          <a:off x="2286071" y="2922282"/>
          <a:ext cx="4624110" cy="3055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" name="Equation" r:id="rId5" imgW="2387600" imgH="1587500" progId="Equation.DSMT4">
                  <p:embed/>
                </p:oleObj>
              </mc:Choice>
              <mc:Fallback>
                <p:oleObj name="Equation" r:id="rId5" imgW="2387600" imgH="1587500" progId="Equation.DSMT4">
                  <p:embed/>
                  <p:pic>
                    <p:nvPicPr>
                      <p:cNvPr id="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71" y="2922282"/>
                        <a:ext cx="4624110" cy="3055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8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differentiation</a:t>
            </a:r>
          </a:p>
          <a:p>
            <a:pPr marL="539750" indent="-457200">
              <a:buFont typeface="+mj-lt"/>
              <a:buAutoNum type="arabicPeriod" startAt="5"/>
            </a:pPr>
            <a:r>
              <a:rPr lang="en-US" dirty="0"/>
              <a:t>Function is a vector and the variable is a vector</a:t>
            </a:r>
          </a:p>
          <a:p>
            <a:pPr marL="82550" indent="0">
              <a:buNone/>
            </a:pPr>
            <a:endParaRPr lang="en-US" dirty="0"/>
          </a:p>
          <a:p>
            <a:pPr marL="82550" indent="360363">
              <a:buNone/>
            </a:pPr>
            <a:r>
              <a:rPr lang="en-US" dirty="0" smtClean="0"/>
              <a:t>In a similar way</a:t>
            </a:r>
          </a:p>
          <a:p>
            <a:pPr marL="8255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1974419" y="1790926"/>
          <a:ext cx="5576310" cy="543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0" name="Equation" r:id="rId3" imgW="2844800" imgH="279400" progId="Equation.DSMT4">
                  <p:embed/>
                </p:oleObj>
              </mc:Choice>
              <mc:Fallback>
                <p:oleObj name="Equation" r:id="rId3" imgW="2844800" imgH="279400" progId="Equation.DSMT4">
                  <p:embed/>
                  <p:pic>
                    <p:nvPicPr>
                      <p:cNvPr id="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19" y="1790926"/>
                        <a:ext cx="5576310" cy="543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974741"/>
              </p:ext>
            </p:extLst>
          </p:nvPr>
        </p:nvGraphicFramePr>
        <p:xfrm>
          <a:off x="2221155" y="2964873"/>
          <a:ext cx="4606917" cy="3129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1" name="Equation" r:id="rId5" imgW="2324100" imgH="1587500" progId="Equation.DSMT4">
                  <p:embed/>
                </p:oleObj>
              </mc:Choice>
              <mc:Fallback>
                <p:oleObj name="Equation" r:id="rId5" imgW="2324100" imgH="1587500" progId="Equation.DSMT4">
                  <p:embed/>
                  <p:pic>
                    <p:nvPicPr>
                      <p:cNvPr id="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1155" y="2964873"/>
                        <a:ext cx="4606917" cy="31291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268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differentiation</a:t>
            </a:r>
          </a:p>
          <a:p>
            <a:pPr marL="539750" indent="-457200">
              <a:buFont typeface="+mj-lt"/>
              <a:buAutoNum type="arabicPeriod" startAt="5"/>
            </a:pPr>
            <a:r>
              <a:rPr lang="en-US" dirty="0"/>
              <a:t>Function is a vector and the variable is a vector</a:t>
            </a:r>
          </a:p>
          <a:p>
            <a:pPr marL="82550" indent="0">
              <a:buNone/>
            </a:pPr>
            <a:endParaRPr lang="en-US" dirty="0"/>
          </a:p>
          <a:p>
            <a:pPr marL="82550" indent="360363">
              <a:buNone/>
            </a:pPr>
            <a:r>
              <a:rPr lang="en-US" dirty="0" smtClean="0"/>
              <a:t>Example</a:t>
            </a:r>
          </a:p>
          <a:p>
            <a:pPr marL="8255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1974419" y="1790926"/>
          <a:ext cx="5576310" cy="543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" name="Equation" r:id="rId3" imgW="2844800" imgH="279400" progId="Equation.DSMT4">
                  <p:embed/>
                </p:oleObj>
              </mc:Choice>
              <mc:Fallback>
                <p:oleObj name="Equation" r:id="rId3" imgW="2844800" imgH="279400" progId="Equation.DSMT4">
                  <p:embed/>
                  <p:pic>
                    <p:nvPicPr>
                      <p:cNvPr id="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19" y="1790926"/>
                        <a:ext cx="5576310" cy="543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638822" y="2827075"/>
                <a:ext cx="8034122" cy="977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22" y="2827075"/>
                <a:ext cx="8034122" cy="9775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736207" y="4034240"/>
                <a:ext cx="5795241" cy="2399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207" y="4034240"/>
                <a:ext cx="5795241" cy="23996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99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Useful results</a:t>
                </a:r>
              </a:p>
              <a:p>
                <a:pPr marL="457200" indent="-37465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82550" indent="360363">
                  <a:buNone/>
                </a:pPr>
                <a:r>
                  <a:rPr lang="en-US" dirty="0" smtClean="0"/>
                  <a:t>Then </a:t>
                </a:r>
              </a:p>
              <a:p>
                <a:pPr marL="82550" indent="360363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92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909455" y="2507672"/>
                <a:ext cx="2792175" cy="7412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55" y="2507672"/>
                <a:ext cx="2792175" cy="7412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705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Useful results</a:t>
                </a:r>
              </a:p>
              <a:p>
                <a:pPr marL="539750" indent="-457200">
                  <a:buFont typeface="+mj-lt"/>
                  <a:buAutoNum type="arabicPeriod" startAt="2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pPr marL="457200" indent="-374650">
                  <a:buFont typeface="+mj-lt"/>
                  <a:buAutoNum type="arabicPeriod" startAt="2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marL="457200" indent="-374650">
                  <a:buFont typeface="+mj-lt"/>
                  <a:buAutoNum type="arabicPeriod" startAt="2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 smtClean="0"/>
              </a:p>
              <a:p>
                <a:pPr marL="457200" indent="-374650">
                  <a:buFont typeface="+mj-lt"/>
                  <a:buAutoNum type="arabicPeriod" startAt="2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pPr marL="457200" indent="-374650">
                  <a:buFont typeface="+mj-lt"/>
                  <a:buAutoNum type="arabicPeriod" startAt="2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𝐗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="1" dirty="0"/>
              </a:p>
              <a:p>
                <a:pPr marL="457200" indent="-374650">
                  <a:buFont typeface="+mj-lt"/>
                  <a:buAutoNum type="arabicPeriod" startAt="2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 smtClean="0"/>
              </a:p>
              <a:p>
                <a:pPr marL="457200" indent="-374650">
                  <a:buFont typeface="+mj-lt"/>
                  <a:buAutoNum type="arabicPeriod" startAt="2"/>
                </a:pPr>
                <a:endParaRPr lang="en-US" b="1" dirty="0"/>
              </a:p>
              <a:p>
                <a:pPr marL="457200" indent="-374650">
                  <a:buFont typeface="+mj-lt"/>
                  <a:buAutoNum type="arabicPeriod" startAt="2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9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 form of the linear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Given a sample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 …,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CN" dirty="0" smtClean="0"/>
                  <a:t>with </a:t>
                </a:r>
                <a:r>
                  <a:rPr lang="en-US" altLang="zh-CN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dirty="0" smtClean="0"/>
                  <a:t> attributes</a:t>
                </a:r>
              </a:p>
              <a:p>
                <a:r>
                  <a:rPr lang="en-US" dirty="0" smtClean="0"/>
                  <a:t>The linear model tries to  a learn a prediction function using a linear combination of all attributes, i.e.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The vector form of the function is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:pPr marL="90488" indent="352425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Once 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 smtClean="0"/>
                  <a:t> and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/>
                  <a:t> have been learned from samples,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 smtClean="0"/>
                  <a:t> will be determined.</a:t>
                </a:r>
              </a:p>
              <a:p>
                <a:r>
                  <a:rPr lang="en-US" dirty="0" smtClean="0"/>
                  <a:t>For example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372409" y="5605151"/>
                <a:ext cx="6983707" cy="463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CN" alt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好瓜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=0.2∗</m:t>
                      </m:r>
                      <m:sSub>
                        <m:sSubPr>
                          <m:ctrlPr>
                            <a:rPr lang="en-US" altLang="zh-CN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色泽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+0.5∗</m:t>
                      </m:r>
                      <m:sSub>
                        <m:sSubPr>
                          <m:ctrlPr>
                            <a:rPr lang="en-US" altLang="zh-CN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根蒂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+0.3∗</m:t>
                      </m:r>
                      <m:sSub>
                        <m:sSubPr>
                          <m:ctrlPr>
                            <a:rPr lang="en-US" altLang="zh-CN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敲声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409" y="5605151"/>
                <a:ext cx="6983707" cy="463204"/>
              </a:xfrm>
              <a:prstGeom prst="rect">
                <a:avLst/>
              </a:prstGeom>
              <a:blipFill>
                <a:blip r:embed="rId3"/>
                <a:stretch>
                  <a:fillRect l="-960" r="-52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21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Similarly,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</m:acc>
                              </m:lim>
                            </m:limLow>
                          </m:fName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𝒘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5397450" y="2146300"/>
                <a:ext cx="4338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450" y="2146300"/>
                <a:ext cx="433837" cy="369332"/>
              </a:xfrm>
              <a:prstGeom prst="rect">
                <a:avLst/>
              </a:prstGeom>
              <a:blipFill>
                <a:blip r:embed="rId3"/>
                <a:stretch>
                  <a:fillRect l="-15278" r="-72222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组合 17"/>
          <p:cNvGrpSpPr/>
          <p:nvPr/>
        </p:nvGrpSpPr>
        <p:grpSpPr>
          <a:xfrm>
            <a:off x="4302513" y="1819795"/>
            <a:ext cx="2623713" cy="326505"/>
            <a:chOff x="4302513" y="1819795"/>
            <a:chExt cx="2623713" cy="326505"/>
          </a:xfrm>
        </p:grpSpPr>
        <p:grpSp>
          <p:nvGrpSpPr>
            <p:cNvPr id="13" name="组合 12"/>
            <p:cNvGrpSpPr/>
            <p:nvPr/>
          </p:nvGrpSpPr>
          <p:grpSpPr>
            <a:xfrm>
              <a:off x="4302513" y="1819795"/>
              <a:ext cx="2623713" cy="63500"/>
              <a:chOff x="4302513" y="1819795"/>
              <a:chExt cx="2623713" cy="63500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4302513" y="1819795"/>
                <a:ext cx="2623713" cy="0"/>
              </a:xfrm>
              <a:prstGeom prst="line">
                <a:avLst/>
              </a:prstGeom>
              <a:ln w="28575" cmpd="sng">
                <a:solidFill>
                  <a:schemeClr val="accent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4302513" y="1883295"/>
                <a:ext cx="2623713" cy="0"/>
              </a:xfrm>
              <a:prstGeom prst="line">
                <a:avLst/>
              </a:prstGeom>
              <a:ln w="28575" cmpd="sng">
                <a:solidFill>
                  <a:schemeClr val="accent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6" name="直接箭头连接符 15"/>
            <p:cNvCxnSpPr>
              <a:endCxn id="14" idx="0"/>
            </p:cNvCxnSpPr>
            <p:nvPr/>
          </p:nvCxnSpPr>
          <p:spPr>
            <a:xfrm>
              <a:off x="5614369" y="1879953"/>
              <a:ext cx="0" cy="266347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3187700" y="2616553"/>
            <a:ext cx="4570018" cy="2174995"/>
            <a:chOff x="3187700" y="2616553"/>
            <a:chExt cx="4570018" cy="2174995"/>
          </a:xfrm>
        </p:grpSpPr>
        <p:cxnSp>
          <p:nvCxnSpPr>
            <p:cNvPr id="19" name="直接箭头连接符 18"/>
            <p:cNvCxnSpPr/>
            <p:nvPr/>
          </p:nvCxnSpPr>
          <p:spPr>
            <a:xfrm>
              <a:off x="5614368" y="2616553"/>
              <a:ext cx="0" cy="266347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4" name="组合 23"/>
            <p:cNvGrpSpPr/>
            <p:nvPr/>
          </p:nvGrpSpPr>
          <p:grpSpPr>
            <a:xfrm>
              <a:off x="3187700" y="2872006"/>
              <a:ext cx="4570018" cy="1919542"/>
              <a:chOff x="3187700" y="2872006"/>
              <a:chExt cx="4570018" cy="191954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本框 19"/>
                  <p:cNvSpPr txBox="1"/>
                  <p:nvPr/>
                </p:nvSpPr>
                <p:spPr>
                  <a:xfrm>
                    <a:off x="3471017" y="2872006"/>
                    <a:ext cx="4286701" cy="144090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</m:acc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</m:num>
                            <m:den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oMath>
                      </m:oMathPara>
                    </a14:m>
                    <a:endParaRPr lang="en-US" sz="2400" b="0" i="1" dirty="0" smtClean="0">
                      <a:latin typeface="Cambria Math" panose="02040503050406030204" pitchFamily="18" charset="0"/>
                    </a:endParaRPr>
                  </a:p>
                  <a:p>
                    <a:pPr indent="1384300"/>
                    <a:r>
                      <a:rPr lang="en-US" sz="2400" b="0" dirty="0" smtClean="0"/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𝐗</m:t>
                        </m:r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a14:m>
                    <a:endParaRPr lang="en-US" sz="2400" b="1" dirty="0" smtClean="0"/>
                  </a:p>
                  <a:p>
                    <a:pPr marL="1460500" indent="-25400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US" sz="2400" dirty="0" smtClean="0"/>
                  </a:p>
                </p:txBody>
              </p:sp>
            </mc:Choice>
            <mc:Fallback xmlns="">
              <p:sp>
                <p:nvSpPr>
                  <p:cNvPr id="20" name="文本框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71017" y="2872006"/>
                    <a:ext cx="4286701" cy="144090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2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右箭头 20"/>
              <p:cNvSpPr/>
              <p:nvPr/>
            </p:nvSpPr>
            <p:spPr>
              <a:xfrm>
                <a:off x="3187700" y="4401966"/>
                <a:ext cx="317500" cy="317500"/>
              </a:xfrm>
              <a:prstGeom prst="rightArrow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矩形 22"/>
                  <p:cNvSpPr/>
                  <p:nvPr/>
                </p:nvSpPr>
                <p:spPr>
                  <a:xfrm>
                    <a:off x="3900379" y="4329883"/>
                    <a:ext cx="199137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23" name="矩形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00379" y="4329883"/>
                    <a:ext cx="1991378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5263"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8397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Discussion</a:t>
                </a:r>
              </a:p>
              <a:p>
                <a:pPr marL="457200" indent="-36830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dirty="0" smtClean="0"/>
                  <a:t> is a full-rank matrix or a positive definite matrix,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;1</m:t>
                        </m:r>
                      </m:e>
                    </m:d>
                  </m:oMath>
                </a14:m>
                <a:r>
                  <a:rPr lang="en-US" dirty="0" smtClean="0"/>
                  <a:t>, then </a:t>
                </a:r>
                <a:endParaRPr lang="en-US" dirty="0"/>
              </a:p>
              <a:p>
                <a:pPr marL="546100" indent="-457200">
                  <a:buFont typeface="+mj-lt"/>
                  <a:buAutoNum type="arabicPeriod" startAt="2"/>
                </a:pPr>
                <a:endParaRPr lang="en-US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endParaRPr>
              </a:p>
              <a:p>
                <a:pPr marL="546100" indent="-457200">
                  <a:buFont typeface="+mj-lt"/>
                  <a:buAutoNum type="arabicPeriod" startAt="2"/>
                </a:pPr>
                <a:endParaRPr lang="en-US" dirty="0">
                  <a:solidFill>
                    <a:srgbClr val="000000">
                      <a:lumMod val="75000"/>
                      <a:lumOff val="25000"/>
                    </a:srgbClr>
                  </a:solidFill>
                </a:endParaRPr>
              </a:p>
              <a:p>
                <a:pPr marL="546100" indent="-457200">
                  <a:buFont typeface="+mj-lt"/>
                  <a:buAutoNum type="arabicPeriod" startAt="2"/>
                </a:pPr>
                <a:r>
                  <a:rPr lang="en-US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is </a:t>
                </a:r>
                <a:r>
                  <a:rPr lang="en-US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not a </a:t>
                </a:r>
                <a:r>
                  <a:rPr lang="en-US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full-rank </a:t>
                </a:r>
                <a:r>
                  <a:rPr lang="en-US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matrix</a:t>
                </a:r>
              </a:p>
              <a:p>
                <a:pPr marL="88900" indent="0">
                  <a:buNone/>
                </a:pPr>
                <a:r>
                  <a:rPr lang="en-US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→ Inductive bias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425882" y="955391"/>
                <a:ext cx="19838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882" y="955391"/>
                <a:ext cx="1983812" cy="461665"/>
              </a:xfrm>
              <a:prstGeom prst="rect">
                <a:avLst/>
              </a:prstGeom>
              <a:blipFill>
                <a:blip r:embed="rId3"/>
                <a:stretch>
                  <a:fillRect t="-533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260772" y="2359968"/>
                <a:ext cx="26747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  <m:sup>
                          <m: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772" y="2359968"/>
                <a:ext cx="2674707" cy="461665"/>
              </a:xfrm>
              <a:prstGeom prst="rect">
                <a:avLst/>
              </a:prstGeom>
              <a:blipFill>
                <a:blip r:embed="rId4"/>
                <a:stretch>
                  <a:fillRect t="-5263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290957" y="3434713"/>
                <a:ext cx="4614340" cy="5077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solidFill>
                                        <a:srgbClr val="000000">
                                          <a:lumMod val="75000"/>
                                          <a:lumOff val="2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rgbClr val="000000">
                                          <a:lumMod val="75000"/>
                                          <a:lumOff val="2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957" y="3434713"/>
                <a:ext cx="4614340" cy="5077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8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linear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→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Log-linear regression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More generally, if a monotone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dirty="0" smtClean="0"/>
                  <a:t> is differentiable, let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dirty="0" smtClean="0"/>
                  <a:t> is a generalized linear model,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dirty="0" smtClean="0"/>
                  <a:t> is a link function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792" r="-28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How do we perform classification task using linear model?</a:t>
                </a:r>
              </a:p>
              <a:p>
                <a:r>
                  <a:rPr lang="en-US" dirty="0" smtClean="0"/>
                  <a:t>Firstly, let’s consider a binary classification task with labels from {0, 1}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 smtClean="0"/>
                  <a:t>→ {0, 1}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Unit-step function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&lt;0;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0.5,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=0;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&gt;0;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2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 descr="http://img3.redocn.com/20120415/Redocn_201204150408287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0" b="6720"/>
          <a:stretch/>
        </p:blipFill>
        <p:spPr bwMode="auto">
          <a:xfrm>
            <a:off x="6820128" y="2258290"/>
            <a:ext cx="1889177" cy="174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24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But unit-step function is not continuous → cannot be used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So we have to find a “surrogate function”</a:t>
                </a:r>
              </a:p>
              <a:p>
                <a:r>
                  <a:rPr lang="en-US" dirty="0" smtClean="0"/>
                  <a:t>Logistic function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2" descr="图片搜索结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72" y="3423412"/>
            <a:ext cx="4487707" cy="299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828419" y="2592864"/>
                <a:ext cx="5357942" cy="830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419" y="2592864"/>
                <a:ext cx="5357942" cy="8305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/>
          <p:cNvCxnSpPr/>
          <p:nvPr/>
        </p:nvCxnSpPr>
        <p:spPr>
          <a:xfrm>
            <a:off x="4598125" y="3602127"/>
            <a:ext cx="19487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649400" y="6004808"/>
            <a:ext cx="19487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4556121" y="4768850"/>
            <a:ext cx="77792" cy="817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dirty="0" smtClean="0"/>
                  <a:t>: the possibility of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/>
                  <a:t> being a positive sample</a:t>
                </a: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1-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dirty="0" smtClean="0"/>
                  <a:t>: the possibility of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/>
                  <a:t> being a negative sample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dirty="0" smtClean="0"/>
                  <a:t> (odds): the relative possibility of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/>
                  <a:t> being a positive sample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 smtClean="0"/>
                  <a:t>: log odds/logit</a:t>
                </a:r>
              </a:p>
              <a:p>
                <a:r>
                  <a:rPr lang="en-US" dirty="0" smtClean="0"/>
                  <a:t>Advantages of logistic regression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25</a:t>
            </a:fld>
            <a:endParaRPr 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355007" y="856989"/>
            <a:ext cx="6294474" cy="830548"/>
            <a:chOff x="1355007" y="856989"/>
            <a:chExt cx="6294474" cy="8305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/>
                <p:cNvSpPr/>
                <p:nvPr/>
              </p:nvSpPr>
              <p:spPr>
                <a:xfrm>
                  <a:off x="1355007" y="856989"/>
                  <a:ext cx="2644314" cy="8305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𝒘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矩形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5007" y="856989"/>
                  <a:ext cx="2644314" cy="83054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右箭头 7"/>
            <p:cNvSpPr/>
            <p:nvPr/>
          </p:nvSpPr>
          <p:spPr>
            <a:xfrm>
              <a:off x="4363564" y="1113513"/>
              <a:ext cx="317500" cy="317500"/>
            </a:xfrm>
            <a:prstGeom prst="rightArrow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/>
                <p:cNvSpPr txBox="1"/>
                <p:nvPr/>
              </p:nvSpPr>
              <p:spPr>
                <a:xfrm>
                  <a:off x="5045307" y="924507"/>
                  <a:ext cx="2604174" cy="6955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ln</m:t>
                        </m:r>
                        <m:f>
                          <m:f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文本框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5307" y="924507"/>
                  <a:ext cx="2604174" cy="69551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5512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Task: Determine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 smtClean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/>
              <a:t> in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Solution:</a:t>
            </a:r>
          </a:p>
          <a:p>
            <a:r>
              <a:rPr lang="en-US" dirty="0" smtClean="0"/>
              <a:t>Step 1.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/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 |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Step 2</a:t>
            </a:r>
            <a:r>
              <a:rPr lang="en-US" dirty="0"/>
              <a:t>. Estimate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 using </a:t>
            </a:r>
            <a:r>
              <a:rPr lang="en-US" dirty="0">
                <a:solidFill>
                  <a:srgbClr val="FF0000"/>
                </a:solidFill>
              </a:rPr>
              <a:t>maximum likelihood method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953812" y="1286479"/>
                <a:ext cx="4975208" cy="78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,</m:t>
                      </m:r>
                      <m:r>
                        <m:rPr>
                          <m:sty m:val="p"/>
                        </m:rPr>
                        <a:rPr lang="en-US" altLang="zh-CN" sz="2200" i="1">
                          <a:latin typeface="Cambria Math" panose="02040503050406030204" pitchFamily="18" charset="0"/>
                        </a:rPr>
                        <m:t>ln</m:t>
                      </m:r>
                      <m:f>
                        <m:f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2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812" y="1286479"/>
                <a:ext cx="4975208" cy="7862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390882" y="3457093"/>
                <a:ext cx="2572564" cy="729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200" i="1">
                          <a:latin typeface="Cambria Math" panose="02040503050406030204" pitchFamily="18" charset="0"/>
                        </a:rPr>
                        <m:t>ln</m:t>
                      </m:r>
                      <m:f>
                        <m:f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2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82" y="3457093"/>
                <a:ext cx="2572564" cy="7298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右箭头 9"/>
          <p:cNvSpPr/>
          <p:nvPr/>
        </p:nvSpPr>
        <p:spPr>
          <a:xfrm>
            <a:off x="4123916" y="3663283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4598126" y="3457093"/>
                <a:ext cx="3250121" cy="7941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200" i="1" smtClean="0">
                          <a:latin typeface="Cambria Math" panose="02040503050406030204" pitchFamily="18" charset="0"/>
                        </a:rPr>
                        <m:t>ln</m:t>
                      </m:r>
                      <m:f>
                        <m:f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=1|</m:t>
                          </m:r>
                          <m:r>
                            <a:rPr lang="en-US" altLang="zh-CN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=0|</m:t>
                          </m:r>
                          <m:r>
                            <a:rPr lang="en-US" altLang="zh-CN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2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126" y="3457093"/>
                <a:ext cx="3250121" cy="7941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右箭头 11"/>
          <p:cNvSpPr/>
          <p:nvPr/>
        </p:nvSpPr>
        <p:spPr>
          <a:xfrm>
            <a:off x="989324" y="4869288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458882" y="4267780"/>
                <a:ext cx="4315540" cy="154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2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882" y="4267780"/>
                <a:ext cx="4315540" cy="1547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392294" y="4691400"/>
                <a:ext cx="401777" cy="884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294" y="4691400"/>
                <a:ext cx="401777" cy="8842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6153645" y="4722305"/>
                <a:ext cx="262512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645" y="4722305"/>
                <a:ext cx="2625123" cy="461665"/>
              </a:xfrm>
              <a:prstGeom prst="rect">
                <a:avLst/>
              </a:prstGeom>
              <a:blipFill>
                <a:blip r:embed="rId7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6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7828" y="116785"/>
            <a:ext cx="8403771" cy="6800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Pre-requisite: maximum likelihood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MLE is a method of estimating the parameters of a statistical model given observations, by finding the parameter values that maximize the likelihood of making the observations given the parameters.</a:t>
                </a:r>
              </a:p>
              <a:p>
                <a:r>
                  <a:rPr lang="en-US" dirty="0" smtClean="0"/>
                  <a:t>Let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 smtClean="0"/>
                  <a:t> be the set containing all the samples from class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 smtClean="0"/>
                  <a:t>. Suppose these samples </a:t>
                </a:r>
                <a:r>
                  <a:rPr lang="en-US" dirty="0"/>
                  <a:t>are </a:t>
                </a:r>
                <a:r>
                  <a:rPr lang="en-US" dirty="0" smtClean="0"/>
                  <a:t>independent </a:t>
                </a:r>
                <a:r>
                  <a:rPr lang="en-US" dirty="0"/>
                  <a:t>and identically </a:t>
                </a:r>
                <a:r>
                  <a:rPr lang="en-US" dirty="0" smtClean="0"/>
                  <a:t>distributed (</a:t>
                </a:r>
                <a:r>
                  <a:rPr lang="en-US" dirty="0" err="1" smtClean="0"/>
                  <a:t>i.i.d</a:t>
                </a:r>
                <a:r>
                  <a:rPr lang="en-US" dirty="0" smtClean="0"/>
                  <a:t>), the likelihood of all the samples belonging to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 smtClean="0"/>
                  <a:t> given a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is:</a:t>
                </a:r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1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549943" y="3784661"/>
                <a:ext cx="3782766" cy="10342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943" y="3784661"/>
                <a:ext cx="3782766" cy="10342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57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417626" cy="680047"/>
          </a:xfrm>
        </p:spPr>
        <p:txBody>
          <a:bodyPr>
            <a:normAutofit fontScale="90000"/>
          </a:bodyPr>
          <a:lstStyle/>
          <a:p>
            <a:r>
              <a:rPr lang="en-US" dirty="0"/>
              <a:t>Pre-requisite: 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to maximize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Log-likelihood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 often used instead of 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The maximum likelihood estimation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is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500309" y="1955860"/>
                <a:ext cx="3837910" cy="1405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309" y="1955860"/>
                <a:ext cx="3837910" cy="1405962"/>
              </a:xfrm>
              <a:prstGeom prst="rect">
                <a:avLst/>
              </a:prstGeom>
              <a:blipFill>
                <a:blip r:embed="rId3"/>
                <a:stretch>
                  <a:fillRect l="-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3011026" y="4088988"/>
                <a:ext cx="2797817" cy="5523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𝐿𝐿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026" y="4088988"/>
                <a:ext cx="2797817" cy="5523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29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376062" cy="680047"/>
          </a:xfrm>
        </p:spPr>
        <p:txBody>
          <a:bodyPr>
            <a:normAutofit fontScale="90000"/>
          </a:bodyPr>
          <a:lstStyle/>
          <a:p>
            <a:r>
              <a:rPr lang="en-US" dirty="0"/>
              <a:t>Pre-requisite: 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Example:</a:t>
                </a:r>
              </a:p>
              <a:p>
                <a:r>
                  <a:rPr lang="en-US" dirty="0"/>
                  <a:t>If </a:t>
                </a:r>
                <a:r>
                  <a:rPr lang="en-US" dirty="0" smtClean="0"/>
                  <a:t>the </a:t>
                </a:r>
                <a:r>
                  <a:rPr lang="en-US" dirty="0"/>
                  <a:t>probability density </a:t>
                </a:r>
                <a:r>
                  <a:rPr lang="en-US" dirty="0" smtClean="0"/>
                  <a:t>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the MLE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is 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048000" y="2376055"/>
                <a:ext cx="4644733" cy="1886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𝝁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376055"/>
                <a:ext cx="4644733" cy="18862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 descr="http://img3.redocn.com/20120415/Redocn_201204150408287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0" b="6720"/>
          <a:stretch/>
        </p:blipFill>
        <p:spPr bwMode="auto">
          <a:xfrm>
            <a:off x="6719246" y="4322434"/>
            <a:ext cx="1889177" cy="174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91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Given a dataset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, the task of a linear regression is to learn a linear model which can predict a value </a:t>
                </a:r>
                <a:r>
                  <a:rPr lang="en-US" dirty="0"/>
                  <a:t>for </a:t>
                </a:r>
                <a:r>
                  <a:rPr lang="en-US" dirty="0" smtClean="0"/>
                  <a:t>a new </a:t>
                </a:r>
                <a:r>
                  <a:rPr lang="en-US" dirty="0"/>
                  <a:t>sample 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  </a:t>
                </a:r>
                <a:r>
                  <a:rPr lang="en-US" dirty="0" smtClean="0"/>
                  <a:t>that close to its true value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y'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792" r="-2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415061"/>
              </p:ext>
            </p:extLst>
          </p:nvPr>
        </p:nvGraphicFramePr>
        <p:xfrm>
          <a:off x="243119" y="5021067"/>
          <a:ext cx="8880756" cy="1280160"/>
        </p:xfrm>
        <a:graphic>
          <a:graphicData uri="http://schemas.openxmlformats.org/drawingml/2006/table">
            <a:tbl>
              <a:tblPr firstCol="1" bandCol="1">
                <a:tableStyleId>{5C22544A-7EE6-4342-B048-85BDC9FD1C3A}</a:tableStyleId>
              </a:tblPr>
              <a:tblGrid>
                <a:gridCol w="1498623">
                  <a:extLst>
                    <a:ext uri="{9D8B030D-6E8A-4147-A177-3AD203B41FA5}">
                      <a16:colId xmlns:a16="http://schemas.microsoft.com/office/drawing/2014/main" val="3945139854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2202337078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3537434802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724822923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228855242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721548255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2347733114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431483477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918667641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2135010606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4252549768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3670386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Hours Spent Studying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2276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 SAT 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7646972"/>
                  </a:ext>
                </a:extLst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" t="4129" r="5882" b="5168"/>
          <a:stretch/>
        </p:blipFill>
        <p:spPr>
          <a:xfrm>
            <a:off x="4573190" y="2139807"/>
            <a:ext cx="3774027" cy="285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0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87829" y="856988"/>
                <a:ext cx="8020594" cy="5502247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Step 2. Estimate 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 smtClean="0"/>
                  <a:t> and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dirty="0" smtClean="0"/>
                  <a:t> </a:t>
                </a:r>
                <a:r>
                  <a:rPr lang="en-US" dirty="0"/>
                  <a:t>using maximum likelihood method</a:t>
                </a:r>
              </a:p>
              <a:p>
                <a:r>
                  <a:rPr lang="en-US" dirty="0" smtClean="0"/>
                  <a:t>Given a training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dirty="0" smtClean="0"/>
                  <a:t>, the likelihood is then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;1)</m:t>
                    </m:r>
                  </m:oMath>
                </a14:m>
                <a:r>
                  <a:rPr lang="en-US" dirty="0" smtClean="0"/>
                  <a:t>, then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algn="ctr"/>
                <a:endParaRPr lang="en-US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7829" y="856988"/>
                <a:ext cx="8020594" cy="5502247"/>
              </a:xfrm>
              <a:blipFill>
                <a:blip r:embed="rId2"/>
                <a:stretch>
                  <a:fillRect l="-1140" t="-1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822961" y="1804719"/>
                <a:ext cx="7587526" cy="21087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+(1−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1" y="1804719"/>
                <a:ext cx="7587526" cy="21087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268740" y="4997970"/>
                <a:ext cx="5401543" cy="9410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740" y="4997970"/>
                <a:ext cx="5401543" cy="9410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下弧形箭头 9"/>
          <p:cNvSpPr/>
          <p:nvPr/>
        </p:nvSpPr>
        <p:spPr bwMode="auto">
          <a:xfrm rot="5248019" flipH="1" flipV="1">
            <a:off x="6118291" y="3547550"/>
            <a:ext cx="3876831" cy="933005"/>
          </a:xfrm>
          <a:prstGeom prst="curvedUpArrow">
            <a:avLst>
              <a:gd name="adj1" fmla="val 7787"/>
              <a:gd name="adj2" fmla="val 25190"/>
              <a:gd name="adj3" fmla="val 25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4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Then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</m:d>
                  </m:oMath>
                </a14:m>
                <a:r>
                  <a:rPr lang="en-US" dirty="0" smtClean="0"/>
                  <a:t> is a continuous concave </a:t>
                </a:r>
                <a:r>
                  <a:rPr lang="en-US" dirty="0"/>
                  <a:t>function and </a:t>
                </a:r>
                <a:r>
                  <a:rPr lang="en-US" dirty="0" smtClean="0"/>
                  <a:t>has higher-order derivatives. So the target function of optimization can be written as</a:t>
                </a:r>
              </a:p>
              <a:p>
                <a:endParaRPr lang="en-US" dirty="0"/>
              </a:p>
              <a:p>
                <a:r>
                  <a:rPr lang="en-US" dirty="0" smtClean="0"/>
                  <a:t>The minimum value of the target function can be calculated using gradient descent method or Newton’s method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361861" y="1096880"/>
                <a:ext cx="6422656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⁡(1+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861" y="1096880"/>
                <a:ext cx="6422656" cy="1100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110398" y="3362127"/>
                <a:ext cx="2880853" cy="618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398" y="3362127"/>
                <a:ext cx="2880853" cy="618503"/>
              </a:xfrm>
              <a:prstGeom prst="rect">
                <a:avLst/>
              </a:prstGeom>
              <a:blipFill>
                <a:blip r:embed="rId4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6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Pre-requisite: Newton’s method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name "Newton's method" is derived from Isaac Newton's description of a special case of the method in </a:t>
            </a:r>
            <a:r>
              <a:rPr lang="en-US" b="1" i="1" dirty="0"/>
              <a:t>De analysi per </a:t>
            </a:r>
            <a:r>
              <a:rPr lang="en-US" b="1" i="1" dirty="0" err="1"/>
              <a:t>aequationes</a:t>
            </a:r>
            <a:r>
              <a:rPr lang="en-US" b="1" i="1" dirty="0"/>
              <a:t> </a:t>
            </a:r>
            <a:r>
              <a:rPr lang="en-US" b="1" i="1" dirty="0" err="1"/>
              <a:t>numero</a:t>
            </a:r>
            <a:r>
              <a:rPr lang="en-US" b="1" i="1" dirty="0"/>
              <a:t> </a:t>
            </a:r>
            <a:r>
              <a:rPr lang="en-US" b="1" i="1" dirty="0" err="1"/>
              <a:t>terminorum</a:t>
            </a:r>
            <a:r>
              <a:rPr lang="en-US" b="1" i="1" dirty="0"/>
              <a:t> </a:t>
            </a:r>
            <a:r>
              <a:rPr lang="en-US" b="1" i="1" dirty="0" err="1"/>
              <a:t>infinitas</a:t>
            </a:r>
            <a:r>
              <a:rPr lang="en-US" dirty="0"/>
              <a:t> (written in 1669, published in 1711 by William Jones) and in </a:t>
            </a:r>
            <a:r>
              <a:rPr lang="en-US" b="1" i="1" dirty="0"/>
              <a:t>De </a:t>
            </a:r>
            <a:r>
              <a:rPr lang="en-US" b="1" i="1" dirty="0" err="1"/>
              <a:t>metodis</a:t>
            </a:r>
            <a:r>
              <a:rPr lang="en-US" b="1" i="1" dirty="0"/>
              <a:t> </a:t>
            </a:r>
            <a:r>
              <a:rPr lang="en-US" b="1" i="1" dirty="0" err="1"/>
              <a:t>fluxionum</a:t>
            </a:r>
            <a:r>
              <a:rPr lang="en-US" b="1" i="1" dirty="0"/>
              <a:t> et </a:t>
            </a:r>
            <a:r>
              <a:rPr lang="en-US" b="1" i="1" dirty="0" err="1"/>
              <a:t>serierum</a:t>
            </a:r>
            <a:r>
              <a:rPr lang="en-US" b="1" i="1" dirty="0"/>
              <a:t> </a:t>
            </a:r>
            <a:r>
              <a:rPr lang="en-US" b="1" i="1" dirty="0" err="1"/>
              <a:t>infinitarum</a:t>
            </a:r>
            <a:r>
              <a:rPr lang="en-US" dirty="0"/>
              <a:t>(written in 1671, translated and published as </a:t>
            </a:r>
            <a:r>
              <a:rPr lang="en-US" b="1" i="1" dirty="0"/>
              <a:t>Method of Fluxions</a:t>
            </a:r>
            <a:r>
              <a:rPr lang="en-US" dirty="0"/>
              <a:t> in 1736 by John Colson).</a:t>
            </a:r>
            <a:endParaRPr lang="en-US" dirty="0" smtClean="0"/>
          </a:p>
          <a:p>
            <a:r>
              <a:rPr lang="en-US" dirty="0" smtClean="0"/>
              <a:t>Newton’s </a:t>
            </a:r>
            <a:r>
              <a:rPr lang="en-US" dirty="0"/>
              <a:t>method was first published in 1685 in </a:t>
            </a:r>
            <a:r>
              <a:rPr lang="en-US" b="1" i="1" dirty="0"/>
              <a:t>A Treatise of Algebra both Historical and Practical </a:t>
            </a:r>
            <a:r>
              <a:rPr lang="en-US" dirty="0"/>
              <a:t>by John Wallis.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1690, Joseph Raphson published a simplified description in </a:t>
            </a:r>
            <a:r>
              <a:rPr lang="en-US" b="1" i="1" dirty="0"/>
              <a:t>Analysis </a:t>
            </a:r>
            <a:r>
              <a:rPr lang="en-US" b="1" i="1" dirty="0" err="1"/>
              <a:t>aequationum</a:t>
            </a:r>
            <a:r>
              <a:rPr lang="en-US" b="1" i="1" dirty="0"/>
              <a:t> </a:t>
            </a:r>
            <a:r>
              <a:rPr lang="en-US" b="1" i="1" dirty="0" err="1"/>
              <a:t>universalis</a:t>
            </a:r>
            <a:r>
              <a:rPr lang="en-US" dirty="0" smtClean="0"/>
              <a:t>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Newton’s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the one-dimensional problem, Newton's method attempts to find the roots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 by constructing a sequence 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 from an initial guess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that converges towards </a:t>
                </a:r>
                <a:r>
                  <a:rPr lang="en-US" dirty="0" smtClean="0"/>
                  <a:t>some value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 satisfying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 This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 is a stationary point of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2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33</a:t>
            </a:fld>
            <a:endParaRPr lang="en-US"/>
          </a:p>
        </p:txBody>
      </p:sp>
      <p:pic>
        <p:nvPicPr>
          <p:cNvPr id="7" name="Picture 2" descr="https://upload.wikimedia.org/wikipedia/commons/thumb/d/da/Newton_optimization_vs_grad_descent.svg/800px-Newton_optimization_vs_grad_descen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627" y="3754604"/>
            <a:ext cx="1976023" cy="227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62" y="3754604"/>
            <a:ext cx="3201498" cy="228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3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Newton’s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 smtClean="0"/>
                  <a:t>The second-order Taylor expansion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Instead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, </a:t>
                </a:r>
                <a:r>
                  <a:rPr lang="en-US" dirty="0" err="1" smtClean="0"/>
                  <a:t>i.e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′′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/>
                  <a:t>The direction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the Newton direction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68531" y="2364750"/>
                <a:ext cx="8459189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31" y="2364750"/>
                <a:ext cx="8459189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110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Newton’s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algorithm</a:t>
                </a:r>
              </a:p>
              <a:p>
                <a:r>
                  <a:rPr lang="en-US" dirty="0"/>
                  <a:t>Step </a:t>
                </a:r>
                <a:r>
                  <a:rPr lang="en-US" dirty="0" smtClean="0"/>
                  <a:t>0   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:= 0</m:t>
                    </m:r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r>
                  <a:rPr lang="en-US" dirty="0" smtClean="0"/>
                  <a:t>Step 1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dirty="0" smtClean="0"/>
                  <a:t>, 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, then stop</a:t>
                </a:r>
              </a:p>
              <a:p>
                <a:r>
                  <a:rPr lang="en-US" dirty="0"/>
                  <a:t>Step </a:t>
                </a:r>
                <a:r>
                  <a:rPr lang="en-US" dirty="0" smtClean="0"/>
                  <a:t>2   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, go to step 1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Newton’s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above iterative scheme can be generalized to several dimensions by replacing the derivative with the gradient, </a:t>
                </a:r>
                <a14:m>
                  <m:oMath xmlns:m="http://schemas.openxmlformats.org/officeDocument/2006/math">
                    <m:r>
                      <a:rPr lang="en-US" i="0" dirty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the reciprocal of the second derivative with the inverse of the Hessian matrix, 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 One obtains the iterative </a:t>
                </a:r>
                <a:r>
                  <a:rPr lang="en-US" dirty="0" smtClean="0"/>
                  <a:t>scheme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Step 0   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, set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:= 0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Step 1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, then stop</a:t>
                </a:r>
              </a:p>
              <a:p>
                <a:r>
                  <a:rPr lang="en-US" dirty="0"/>
                  <a:t>Step 2   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, go to step 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2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4820591" y="2341418"/>
                <a:ext cx="3787832" cy="2174763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p>
                                                  <m:sSup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𝜕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𝑓</m:t>
                                                </m:r>
                                              </m:num>
                                              <m:den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𝜕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𝜕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     ⋮</m:t>
                                            </m:r>
                                          </m:e>
                                        </m:mr>
                                      </m: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      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  <m:sup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  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591" y="2341418"/>
                <a:ext cx="3787832" cy="21747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779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Then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</m:d>
                  </m:oMath>
                </a14:m>
                <a:r>
                  <a:rPr lang="en-US" dirty="0" smtClean="0"/>
                  <a:t> is a continuous convex </a:t>
                </a:r>
                <a:r>
                  <a:rPr lang="en-US" dirty="0"/>
                  <a:t>function and </a:t>
                </a:r>
                <a:r>
                  <a:rPr lang="en-US" dirty="0" smtClean="0"/>
                  <a:t>has higher-order derivatives. So the target function of optimization can be written as</a:t>
                </a:r>
              </a:p>
              <a:p>
                <a:endParaRPr lang="en-US" dirty="0"/>
              </a:p>
              <a:p>
                <a:r>
                  <a:rPr lang="en-US" dirty="0" smtClean="0"/>
                  <a:t>The minimum value of the target function can be calculated using gradient descent method or Newton’s method</a:t>
                </a:r>
              </a:p>
              <a:p>
                <a:r>
                  <a:rPr lang="en-US" dirty="0" smtClean="0"/>
                  <a:t>Using Newton’s method, in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US" dirty="0" smtClean="0"/>
                  <a:t> iteration, 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128017" y="1096880"/>
                <a:ext cx="6890348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017" y="1096880"/>
                <a:ext cx="6890348" cy="1100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110398" y="3362127"/>
                <a:ext cx="2880853" cy="618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398" y="3362127"/>
                <a:ext cx="2880853" cy="618503"/>
              </a:xfrm>
              <a:prstGeom prst="rect">
                <a:avLst/>
              </a:prstGeom>
              <a:blipFill>
                <a:blip r:embed="rId4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431525" y="5342586"/>
                <a:ext cx="4562723" cy="1001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525" y="5342586"/>
                <a:ext cx="4562723" cy="10018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63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and second derivatives of are given in the book</a:t>
            </a:r>
          </a:p>
          <a:p>
            <a:r>
              <a:rPr lang="en-US" dirty="0" smtClean="0"/>
              <a:t>Assignment 1:</a:t>
            </a:r>
          </a:p>
          <a:p>
            <a:r>
              <a:rPr lang="en-US" dirty="0" smtClean="0"/>
              <a:t>Implement the logistic regression model using </a:t>
            </a:r>
            <a:r>
              <a:rPr lang="en-US" dirty="0" err="1" smtClean="0"/>
              <a:t>matlab</a:t>
            </a:r>
            <a:r>
              <a:rPr lang="en-US" dirty="0" smtClean="0"/>
              <a:t> (R, Python, or any language you are familiar)</a:t>
            </a:r>
          </a:p>
          <a:p>
            <a:r>
              <a:rPr lang="en-US" dirty="0" smtClean="0"/>
              <a:t>You can use any dataset in UCI repository to validate your model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38</a:t>
            </a:fld>
            <a:endParaRPr lang="en-US"/>
          </a:p>
        </p:txBody>
      </p:sp>
      <p:pic>
        <p:nvPicPr>
          <p:cNvPr id="6146" name="Picture 2" descr="http://images.cnitblog.com/blog/189953/201305/28175244-bca27c1d870949a089b559dbc51bfa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120" y="3477209"/>
            <a:ext cx="3632873" cy="282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490847" y="3634197"/>
            <a:ext cx="3516291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Select two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attributes from the dataset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plot a figure like this →</a:t>
            </a:r>
          </a:p>
        </p:txBody>
      </p:sp>
    </p:spTree>
    <p:extLst>
      <p:ext uri="{BB962C8B-B14F-4D97-AF65-F5344CB8AC3E}">
        <p14:creationId xmlns:p14="http://schemas.microsoft.com/office/powerpoint/2010/main" val="52094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Pre-requisite</a:t>
            </a:r>
            <a:r>
              <a:rPr lang="en-US" dirty="0"/>
              <a:t>: Lagrange multiplier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Lagrange multiplier is a strategy for finding the local extremum </a:t>
                </a:r>
                <a:r>
                  <a:rPr lang="en-US" dirty="0"/>
                  <a:t>of a function subject to equality constraints</a:t>
                </a:r>
              </a:p>
              <a:p>
                <a:r>
                  <a:rPr lang="en-US" dirty="0" smtClean="0"/>
                  <a:t>Problem: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𝑜𝑟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39</a:t>
            </a:fld>
            <a:endParaRPr lang="en-US"/>
          </a:p>
        </p:txBody>
      </p:sp>
      <p:pic>
        <p:nvPicPr>
          <p:cNvPr id="6146" name="Picture 2" descr="https://upload.wikimedia.org/wikipedia/commons/5/55/LagrangeMultipliers3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" t="2099" r="6043" b="3771"/>
          <a:stretch/>
        </p:blipFill>
        <p:spPr bwMode="auto">
          <a:xfrm>
            <a:off x="443231" y="3740728"/>
            <a:ext cx="3518477" cy="233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thumb/3/3e/LagrangeMultipliers2D.png/800px-LagrangeMultipliers2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47" y="3489183"/>
            <a:ext cx="3931516" cy="278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37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</a:t>
                </a:r>
                <a:r>
                  <a:rPr lang="en-US" altLang="zh-CN" dirty="0"/>
                  <a:t>will</a:t>
                </a:r>
                <a:r>
                  <a:rPr lang="en-US" dirty="0"/>
                  <a:t> learn a linear regression model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𝑠𝑢𝑐h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𝑡h𝑎𝑡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 smtClean="0"/>
                  <a:t>How do we determine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 smtClean="0"/>
                  <a:t> and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dirty="0" smtClean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</a:t>
            </a:fld>
            <a:endParaRPr 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2677164" y="2598867"/>
            <a:ext cx="4028436" cy="3078033"/>
            <a:chOff x="2677164" y="2598867"/>
            <a:chExt cx="4560352" cy="340593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164" y="2598867"/>
              <a:ext cx="4560352" cy="3405938"/>
            </a:xfrm>
            <a:prstGeom prst="rect">
              <a:avLst/>
            </a:prstGeom>
          </p:spPr>
        </p:pic>
        <p:cxnSp>
          <p:nvCxnSpPr>
            <p:cNvPr id="9" name="直接连接符 8"/>
            <p:cNvCxnSpPr/>
            <p:nvPr/>
          </p:nvCxnSpPr>
          <p:spPr>
            <a:xfrm flipV="1">
              <a:off x="3322320" y="3176609"/>
              <a:ext cx="3204740" cy="1938073"/>
            </a:xfrm>
            <a:prstGeom prst="line">
              <a:avLst/>
            </a:prstGeom>
            <a:ln w="95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3512820" y="2958022"/>
              <a:ext cx="2324100" cy="2375978"/>
            </a:xfrm>
            <a:prstGeom prst="line">
              <a:avLst/>
            </a:prstGeom>
            <a:ln w="95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75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Lagrange multiplier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Solution: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a stationary point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is a stationary point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with constraints</a:t>
                </a:r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a stationary point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750062" y="1193161"/>
                <a:ext cx="5080045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062" y="1193161"/>
                <a:ext cx="5080045" cy="1100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/>
          <p:cNvGrpSpPr/>
          <p:nvPr/>
        </p:nvGrpSpPr>
        <p:grpSpPr>
          <a:xfrm>
            <a:off x="1074339" y="4351158"/>
            <a:ext cx="7047574" cy="1542713"/>
            <a:chOff x="587829" y="1468953"/>
            <a:chExt cx="7047574" cy="15427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/>
                <p:cNvSpPr/>
                <p:nvPr/>
              </p:nvSpPr>
              <p:spPr>
                <a:xfrm>
                  <a:off x="587829" y="1468953"/>
                  <a:ext cx="7047574" cy="932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矩形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829" y="1468953"/>
                  <a:ext cx="7047574" cy="93294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/>
                <p:cNvSpPr txBox="1"/>
                <p:nvPr/>
              </p:nvSpPr>
              <p:spPr>
                <a:xfrm rot="16200000">
                  <a:off x="3900373" y="-770484"/>
                  <a:ext cx="422487" cy="62394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</m:eqAr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文本框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900373" y="-770484"/>
                  <a:ext cx="422487" cy="62394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文本框 11"/>
            <p:cNvSpPr txBox="1"/>
            <p:nvPr/>
          </p:nvSpPr>
          <p:spPr>
            <a:xfrm>
              <a:off x="3326308" y="2550001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400" dirty="0" smtClean="0"/>
                <a:t> equations!</a:t>
              </a:r>
              <a:endParaRPr lang="en-US" sz="2400" dirty="0"/>
            </a:p>
          </p:txBody>
        </p:sp>
      </p:grpSp>
      <p:sp>
        <p:nvSpPr>
          <p:cNvPr id="13" name="右箭头 12"/>
          <p:cNvSpPr/>
          <p:nvPr/>
        </p:nvSpPr>
        <p:spPr>
          <a:xfrm>
            <a:off x="756839" y="4658882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7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Lagrange multiplier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Example:</a:t>
                </a:r>
              </a:p>
              <a:p>
                <a:r>
                  <a:rPr lang="en-US" dirty="0"/>
                  <a:t>Problem: for a given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=(1,0)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among all the points lying on the </a:t>
                </a:r>
                <a:r>
                  <a:rPr lang="en-US" dirty="0" smtClean="0"/>
                  <a:t>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identify the one having the least distance </a:t>
                </a:r>
                <a:r>
                  <a:rPr lang="en-US" dirty="0" smtClean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内容占位符 2"/>
              <p:cNvSpPr txBox="1">
                <a:spLocks/>
              </p:cNvSpPr>
              <p:nvPr/>
            </p:nvSpPr>
            <p:spPr>
              <a:xfrm>
                <a:off x="3853324" y="2542686"/>
                <a:ext cx="5056835" cy="3146975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The distance is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Now we want to find the stationary point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under </a:t>
                </a:r>
                <a:r>
                  <a:rPr lang="en-US" dirty="0"/>
                  <a:t>the </a:t>
                </a:r>
                <a:r>
                  <a:rPr lang="en-US" dirty="0" smtClean="0"/>
                  <a:t>constraint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According to Lagrange multiplier method, construct another function </a:t>
                </a:r>
              </a:p>
            </p:txBody>
          </p:sp>
        </mc:Choice>
        <mc:Fallback xmlns="">
          <p:sp>
            <p:nvSpPr>
              <p:cNvPr id="12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324" y="2542686"/>
                <a:ext cx="5056835" cy="3146975"/>
              </a:xfrm>
              <a:prstGeom prst="rect">
                <a:avLst/>
              </a:prstGeom>
              <a:blipFill>
                <a:blip r:embed="rId3"/>
                <a:stretch>
                  <a:fillRect l="-1807" t="-2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330393" y="5768941"/>
                <a:ext cx="84855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93" y="5768941"/>
                <a:ext cx="8485593" cy="369332"/>
              </a:xfrm>
              <a:prstGeom prst="rect">
                <a:avLst/>
              </a:prstGeom>
              <a:blipFill>
                <a:blip r:embed="rId4"/>
                <a:stretch>
                  <a:fillRect l="-359" r="-862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右箭头 13"/>
          <p:cNvSpPr/>
          <p:nvPr/>
        </p:nvSpPr>
        <p:spPr>
          <a:xfrm rot="5400000">
            <a:off x="5959425" y="5428381"/>
            <a:ext cx="272518" cy="360851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330393" y="2466114"/>
            <a:ext cx="3119389" cy="2774534"/>
            <a:chOff x="330393" y="2466114"/>
            <a:chExt cx="3119389" cy="2774534"/>
          </a:xfrm>
        </p:grpSpPr>
        <p:cxnSp>
          <p:nvCxnSpPr>
            <p:cNvPr id="16" name="直接箭头连接符 15"/>
            <p:cNvCxnSpPr/>
            <p:nvPr/>
          </p:nvCxnSpPr>
          <p:spPr>
            <a:xfrm>
              <a:off x="822961" y="4433455"/>
              <a:ext cx="262682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flipH="1" flipV="1">
              <a:off x="1226503" y="2466114"/>
              <a:ext cx="1" cy="23552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flipV="1">
              <a:off x="883444" y="3089563"/>
              <a:ext cx="1793720" cy="1661031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>
              <a:off x="2039712" y="3718596"/>
              <a:ext cx="637452" cy="714859"/>
            </a:xfrm>
            <a:prstGeom prst="straightConnector1">
              <a:avLst/>
            </a:prstGeom>
            <a:ln>
              <a:prstDash val="dashDot"/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/>
                <p:cNvSpPr/>
                <p:nvPr/>
              </p:nvSpPr>
              <p:spPr>
                <a:xfrm>
                  <a:off x="330393" y="4778983"/>
                  <a:ext cx="100335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矩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393" y="4778983"/>
                  <a:ext cx="1003352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/>
                <p:cNvSpPr/>
                <p:nvPr/>
              </p:nvSpPr>
              <p:spPr>
                <a:xfrm>
                  <a:off x="2455147" y="4421277"/>
                  <a:ext cx="55797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矩形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5147" y="4421277"/>
                  <a:ext cx="557973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/>
                <p:cNvSpPr/>
                <p:nvPr/>
              </p:nvSpPr>
              <p:spPr>
                <a:xfrm>
                  <a:off x="1662302" y="3296208"/>
                  <a:ext cx="38343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" name="矩形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302" y="3296208"/>
                  <a:ext cx="383438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椭圆 29"/>
            <p:cNvSpPr/>
            <p:nvPr/>
          </p:nvSpPr>
          <p:spPr>
            <a:xfrm>
              <a:off x="1985745" y="3663432"/>
              <a:ext cx="71437" cy="71437"/>
            </a:xfrm>
            <a:prstGeom prst="ellipse">
              <a:avLst/>
            </a:prstGeom>
            <a:solidFill>
              <a:srgbClr val="FFFF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2639703" y="4395409"/>
              <a:ext cx="60321" cy="6387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1188980" y="4401520"/>
              <a:ext cx="60321" cy="6387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204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Lagrange multiplier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Example:</a:t>
                </a:r>
              </a:p>
              <a:p>
                <a:r>
                  <a:rPr lang="en-US" dirty="0"/>
                  <a:t>Problem: for a given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=(1,0)</m:t>
                    </m:r>
                  </m:oMath>
                </a14:m>
                <a:r>
                  <a:rPr lang="en-US" dirty="0"/>
                  <a:t>, among all the points lying on the line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identify the one having the least distance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2"/>
              <p:cNvSpPr txBox="1">
                <a:spLocks/>
              </p:cNvSpPr>
              <p:nvPr/>
            </p:nvSpPr>
            <p:spPr>
              <a:xfrm>
                <a:off x="3853324" y="2542686"/>
                <a:ext cx="5056835" cy="3146975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Find the stationary point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324" y="2542686"/>
                <a:ext cx="5056835" cy="3146975"/>
              </a:xfrm>
              <a:prstGeom prst="rect">
                <a:avLst/>
              </a:prstGeom>
              <a:blipFill>
                <a:blip r:embed="rId3"/>
                <a:stretch>
                  <a:fillRect l="-1807" t="-2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右箭头 8"/>
          <p:cNvSpPr/>
          <p:nvPr/>
        </p:nvSpPr>
        <p:spPr>
          <a:xfrm>
            <a:off x="5514109" y="3976254"/>
            <a:ext cx="346364" cy="337839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3918339" y="309337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5991319" y="3526620"/>
                <a:ext cx="2486258" cy="1179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319" y="3526620"/>
                <a:ext cx="2486258" cy="11791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6022100" y="4916920"/>
                <a:ext cx="1231299" cy="1179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.5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=0.5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100" y="4916920"/>
                <a:ext cx="1231299" cy="11791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右箭头 20"/>
          <p:cNvSpPr/>
          <p:nvPr/>
        </p:nvSpPr>
        <p:spPr>
          <a:xfrm>
            <a:off x="5514109" y="5349850"/>
            <a:ext cx="346364" cy="337839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3934493" y="2931873"/>
                <a:ext cx="1296189" cy="2368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𝑑𝐹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𝑑𝐹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𝑑𝑦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𝑑𝐹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493" y="2931873"/>
                <a:ext cx="1296189" cy="23685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组合 22"/>
          <p:cNvGrpSpPr/>
          <p:nvPr/>
        </p:nvGrpSpPr>
        <p:grpSpPr>
          <a:xfrm>
            <a:off x="330393" y="2466114"/>
            <a:ext cx="3119389" cy="2774534"/>
            <a:chOff x="330393" y="2466114"/>
            <a:chExt cx="3119389" cy="2774534"/>
          </a:xfrm>
        </p:grpSpPr>
        <p:cxnSp>
          <p:nvCxnSpPr>
            <p:cNvPr id="24" name="直接箭头连接符 23"/>
            <p:cNvCxnSpPr/>
            <p:nvPr/>
          </p:nvCxnSpPr>
          <p:spPr>
            <a:xfrm>
              <a:off x="822961" y="4433455"/>
              <a:ext cx="262682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 flipH="1" flipV="1">
              <a:off x="1226503" y="2466114"/>
              <a:ext cx="1" cy="23552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 flipV="1">
              <a:off x="883444" y="3089563"/>
              <a:ext cx="1793720" cy="1661031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>
              <a:off x="2039712" y="3718596"/>
              <a:ext cx="637452" cy="714859"/>
            </a:xfrm>
            <a:prstGeom prst="straightConnector1">
              <a:avLst/>
            </a:prstGeom>
            <a:ln>
              <a:prstDash val="dashDot"/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/>
                <p:cNvSpPr/>
                <p:nvPr/>
              </p:nvSpPr>
              <p:spPr>
                <a:xfrm>
                  <a:off x="330393" y="4778983"/>
                  <a:ext cx="100335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矩形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393" y="4778983"/>
                  <a:ext cx="1003352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/>
                <p:cNvSpPr/>
                <p:nvPr/>
              </p:nvSpPr>
              <p:spPr>
                <a:xfrm>
                  <a:off x="2455147" y="4421277"/>
                  <a:ext cx="55797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" name="矩形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5147" y="4421277"/>
                  <a:ext cx="557973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/>
                <p:cNvSpPr/>
                <p:nvPr/>
              </p:nvSpPr>
              <p:spPr>
                <a:xfrm>
                  <a:off x="1662302" y="3296208"/>
                  <a:ext cx="38343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矩形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302" y="3296208"/>
                  <a:ext cx="383438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椭圆 30"/>
            <p:cNvSpPr/>
            <p:nvPr/>
          </p:nvSpPr>
          <p:spPr>
            <a:xfrm>
              <a:off x="1985745" y="3663432"/>
              <a:ext cx="71437" cy="71437"/>
            </a:xfrm>
            <a:prstGeom prst="ellipse">
              <a:avLst/>
            </a:prstGeom>
            <a:solidFill>
              <a:srgbClr val="FFFF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2639703" y="4395409"/>
              <a:ext cx="60321" cy="6387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1188980" y="4401520"/>
              <a:ext cx="60321" cy="6387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403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discriminant analysis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two-class classification problem, given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samples in a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-dimensional feature space</a:t>
            </a:r>
            <a:r>
              <a:rPr lang="en-US" dirty="0" smtClean="0"/>
              <a:t>. There are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 </a:t>
            </a:r>
            <a:r>
              <a:rPr lang="en-US" dirty="0" smtClean="0"/>
              <a:t>samples belong to </a:t>
            </a:r>
            <a:r>
              <a:rPr lang="en-US" dirty="0"/>
              <a:t>class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/>
              <a:t> samples belong to </a:t>
            </a:r>
            <a:r>
              <a:rPr lang="en-US" dirty="0"/>
              <a:t>class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.</a:t>
            </a:r>
          </a:p>
          <a:p>
            <a:r>
              <a:rPr lang="en-US" dirty="0"/>
              <a:t>Goal: to find a vector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/>
              <a:t>, and project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samples on the axis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i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, so that the projected samples are well separated. 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43</a:t>
            </a:fld>
            <a:endParaRPr lang="en-US"/>
          </a:p>
        </p:txBody>
      </p:sp>
      <p:grpSp>
        <p:nvGrpSpPr>
          <p:cNvPr id="7" name="组合 6"/>
          <p:cNvGrpSpPr/>
          <p:nvPr/>
        </p:nvGrpSpPr>
        <p:grpSpPr>
          <a:xfrm>
            <a:off x="1153725" y="3168557"/>
            <a:ext cx="6763628" cy="2612741"/>
            <a:chOff x="1191376" y="2558957"/>
            <a:chExt cx="6763628" cy="2612741"/>
          </a:xfrm>
        </p:grpSpPr>
        <p:pic>
          <p:nvPicPr>
            <p:cNvPr id="6156" name="Picture 12" descr="http://img.blog.csdn.net/2015012120170257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376" y="2558957"/>
              <a:ext cx="6763628" cy="2612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/>
                <p:cNvSpPr txBox="1"/>
                <p:nvPr/>
              </p:nvSpPr>
              <p:spPr>
                <a:xfrm>
                  <a:off x="1750062" y="4407008"/>
                  <a:ext cx="921086" cy="287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" name="文本框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0062" y="4407008"/>
                  <a:ext cx="921086" cy="287899"/>
                </a:xfrm>
                <a:prstGeom prst="rect">
                  <a:avLst/>
                </a:prstGeom>
                <a:blipFill>
                  <a:blip r:embed="rId3"/>
                  <a:stretch>
                    <a:fillRect l="-5960" t="-2128" r="-3974" b="-234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/>
                <p:cNvSpPr txBox="1"/>
                <p:nvPr/>
              </p:nvSpPr>
              <p:spPr>
                <a:xfrm>
                  <a:off x="5302737" y="4545508"/>
                  <a:ext cx="921086" cy="287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7" name="文本框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737" y="4545508"/>
                  <a:ext cx="921086" cy="287899"/>
                </a:xfrm>
                <a:prstGeom prst="rect">
                  <a:avLst/>
                </a:prstGeom>
                <a:blipFill>
                  <a:blip r:embed="rId4"/>
                  <a:stretch>
                    <a:fillRect l="-5960" t="-2128" r="-3974" b="-234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5561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discriminant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a dataset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mtClean="0"/>
                  <a:t>, </a:t>
                </a:r>
                <a:r>
                  <a:rPr lang="en-US" smtClean="0"/>
                  <a:t>denote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𝜮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the samples, the sample mean vector, and the covariance matrix of class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/>
                  <a:t>, respectively.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sample mean of the projected points in the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</a:t>
                </a:r>
                <a:r>
                  <a:rPr lang="en-US" dirty="0"/>
                  <a:t>class is:</a:t>
                </a:r>
              </a:p>
              <a:p>
                <a:endParaRPr lang="en-US" sz="2000" dirty="0" smtClean="0"/>
              </a:p>
              <a:p>
                <a:endParaRPr lang="en-US" altLang="en-US" sz="800" dirty="0" smtClean="0"/>
              </a:p>
              <a:p>
                <a:endParaRPr lang="en-US" altLang="en-US" dirty="0" smtClean="0"/>
              </a:p>
              <a:p>
                <a:r>
                  <a:rPr lang="en-US" altLang="en-US" dirty="0" smtClean="0"/>
                  <a:t>The </a:t>
                </a:r>
                <a:r>
                  <a:rPr lang="en-US" altLang="en-US" dirty="0"/>
                  <a:t>variance of the projected points in the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i-</a:t>
                </a:r>
                <a:r>
                  <a:rPr lang="en-US" altLang="en-US" dirty="0" err="1" smtClean="0"/>
                  <a:t>th</a:t>
                </a:r>
                <a:r>
                  <a:rPr lang="en-US" altLang="en-US" dirty="0" smtClean="0"/>
                  <a:t> </a:t>
                </a:r>
                <a:r>
                  <a:rPr lang="en-US" altLang="en-US" dirty="0"/>
                  <a:t>class is</a:t>
                </a:r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7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3119035" y="2964873"/>
                <a:ext cx="3292953" cy="1050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35" y="2964873"/>
                <a:ext cx="3292953" cy="10500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1457617" y="4653501"/>
                <a:ext cx="6691319" cy="1050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𝜮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𝜮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617" y="4653501"/>
                <a:ext cx="6691319" cy="10500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1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between-class scatter matrix is: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 within-class scatter matrix is:</a:t>
                </a:r>
              </a:p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The fisher linear discriminant analysis will choose the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/>
                  <a:t>, which maximize: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/>
                  <a:t>i.e. the between-class distance should be as large as possible, meanwhile the within-class scatter should be as small as possible.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18823" y="3579108"/>
                <a:ext cx="8958606" cy="9223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23" y="3579108"/>
                <a:ext cx="8958606" cy="92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319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Without loss of generality,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optimization problem can be rewritten as: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func>
                  </m:oMath>
                </a14:m>
                <a:endParaRPr lang="en-US" b="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Using Lagrange </a:t>
                </a:r>
                <a:r>
                  <a:rPr lang="en-US" dirty="0"/>
                  <a:t>multiplier </a:t>
                </a:r>
                <a:r>
                  <a:rPr lang="en-US" dirty="0" smtClean="0"/>
                  <a:t>method, we need to find the minimum of the following function: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 smtClean="0"/>
              </a:p>
              <a:p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 smtClean="0"/>
                  <a:t>is a convex function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46</a:t>
            </a:fld>
            <a:endParaRPr 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2381600" y="4804407"/>
            <a:ext cx="4110252" cy="1496820"/>
            <a:chOff x="1259382" y="4629697"/>
            <a:chExt cx="4110252" cy="14968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1259382" y="4629697"/>
                  <a:ext cx="1237262" cy="14968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4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9382" y="4629697"/>
                  <a:ext cx="1237262" cy="14968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右箭头 8"/>
            <p:cNvSpPr/>
            <p:nvPr/>
          </p:nvSpPr>
          <p:spPr>
            <a:xfrm>
              <a:off x="2862953" y="5219357"/>
              <a:ext cx="317500" cy="317500"/>
            </a:xfrm>
            <a:prstGeom prst="rightArrow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/>
                <p:cNvSpPr txBox="1"/>
                <p:nvPr/>
              </p:nvSpPr>
              <p:spPr>
                <a:xfrm>
                  <a:off x="3546763" y="5219357"/>
                  <a:ext cx="182287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0" name="文本框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6763" y="5219357"/>
                  <a:ext cx="1822871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679" r="-2007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9243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, then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bSup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altLang="zh-CN" dirty="0" smtClean="0"/>
                  <a:t>In practice, we compute the singular value decomposition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 smtClean="0"/>
                  <a:t>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𝚺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.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𝐕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 classification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Binary classification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multiclass classification</a:t>
                </a:r>
              </a:p>
              <a:p>
                <a:pPr lvl="1"/>
                <a:r>
                  <a:rPr lang="en-US" dirty="0" smtClean="0"/>
                  <a:t>One vs. One (</a:t>
                </a:r>
                <a:r>
                  <a:rPr lang="en-US" dirty="0" err="1" smtClean="0"/>
                  <a:t>OvO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One vs. Rest (</a:t>
                </a:r>
                <a:r>
                  <a:rPr lang="en-US" dirty="0" err="1" smtClean="0"/>
                  <a:t>OvR</a:t>
                </a:r>
                <a:r>
                  <a:rPr lang="en-US" dirty="0" smtClean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48</a:t>
            </a:fld>
            <a:endParaRPr lang="en-US"/>
          </a:p>
        </p:txBody>
      </p:sp>
      <p:grpSp>
        <p:nvGrpSpPr>
          <p:cNvPr id="256" name="组合 255"/>
          <p:cNvGrpSpPr/>
          <p:nvPr/>
        </p:nvGrpSpPr>
        <p:grpSpPr>
          <a:xfrm>
            <a:off x="157852" y="2400681"/>
            <a:ext cx="8839626" cy="3918642"/>
            <a:chOff x="296402" y="2303696"/>
            <a:chExt cx="8839626" cy="3918642"/>
          </a:xfrm>
        </p:grpSpPr>
        <p:grpSp>
          <p:nvGrpSpPr>
            <p:cNvPr id="19" name="组合 18"/>
            <p:cNvGrpSpPr/>
            <p:nvPr/>
          </p:nvGrpSpPr>
          <p:grpSpPr>
            <a:xfrm>
              <a:off x="3247889" y="2303696"/>
              <a:ext cx="1658195" cy="400110"/>
              <a:chOff x="822961" y="2786984"/>
              <a:chExt cx="1658195" cy="400110"/>
            </a:xfrm>
          </p:grpSpPr>
          <p:sp>
            <p:nvSpPr>
              <p:cNvPr id="90" name="矩形 89"/>
              <p:cNvSpPr/>
              <p:nvPr/>
            </p:nvSpPr>
            <p:spPr>
              <a:xfrm>
                <a:off x="822961" y="2800838"/>
                <a:ext cx="1658195" cy="3568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844400" y="2786984"/>
                <a:ext cx="4555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000" baseline="-25000" dirty="0"/>
              </a:p>
            </p:txBody>
          </p:sp>
          <p:cxnSp>
            <p:nvCxnSpPr>
              <p:cNvPr id="92" name="直接连接符 91"/>
              <p:cNvCxnSpPr/>
              <p:nvPr/>
            </p:nvCxnSpPr>
            <p:spPr>
              <a:xfrm>
                <a:off x="1228529" y="2830285"/>
                <a:ext cx="0" cy="313509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>
                <a:off x="1619054" y="2830284"/>
                <a:ext cx="0" cy="313509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>
                <a:off x="2028629" y="2830284"/>
                <a:ext cx="0" cy="313509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矩形 100"/>
              <p:cNvSpPr/>
              <p:nvPr/>
            </p:nvSpPr>
            <p:spPr>
              <a:xfrm>
                <a:off x="1225483" y="2786984"/>
                <a:ext cx="6463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	</a:t>
                </a:r>
                <a:endParaRPr lang="en-US" sz="2000" baseline="-25000" dirty="0"/>
              </a:p>
            </p:txBody>
          </p:sp>
          <p:sp>
            <p:nvSpPr>
              <p:cNvPr id="102" name="矩形 101"/>
              <p:cNvSpPr/>
              <p:nvPr/>
            </p:nvSpPr>
            <p:spPr>
              <a:xfrm>
                <a:off x="1620770" y="2786984"/>
                <a:ext cx="4555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2000" baseline="-25000" dirty="0"/>
              </a:p>
            </p:txBody>
          </p:sp>
          <p:sp>
            <p:nvSpPr>
              <p:cNvPr id="103" name="矩形 102"/>
              <p:cNvSpPr/>
              <p:nvPr/>
            </p:nvSpPr>
            <p:spPr>
              <a:xfrm>
                <a:off x="2025582" y="2786984"/>
                <a:ext cx="4555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sz="2000" baseline="-25000" dirty="0"/>
              </a:p>
            </p:txBody>
          </p:sp>
        </p:grpSp>
        <p:sp>
          <p:nvSpPr>
            <p:cNvPr id="20" name="下箭头 19"/>
            <p:cNvSpPr/>
            <p:nvPr/>
          </p:nvSpPr>
          <p:spPr>
            <a:xfrm rot="4372877">
              <a:off x="3305121" y="2556848"/>
              <a:ext cx="264027" cy="656690"/>
            </a:xfrm>
            <a:prstGeom prst="down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下箭头 109"/>
            <p:cNvSpPr/>
            <p:nvPr/>
          </p:nvSpPr>
          <p:spPr>
            <a:xfrm rot="17314459">
              <a:off x="4676690" y="2557614"/>
              <a:ext cx="244846" cy="667525"/>
            </a:xfrm>
            <a:prstGeom prst="down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9" name="组合 188"/>
            <p:cNvGrpSpPr/>
            <p:nvPr/>
          </p:nvGrpSpPr>
          <p:grpSpPr>
            <a:xfrm>
              <a:off x="296402" y="2669716"/>
              <a:ext cx="4018433" cy="3552622"/>
              <a:chOff x="1282555" y="2853508"/>
              <a:chExt cx="4018433" cy="3552622"/>
            </a:xfrm>
          </p:grpSpPr>
          <p:grpSp>
            <p:nvGrpSpPr>
              <p:cNvPr id="171" name="组合 170"/>
              <p:cNvGrpSpPr/>
              <p:nvPr/>
            </p:nvGrpSpPr>
            <p:grpSpPr>
              <a:xfrm>
                <a:off x="1335421" y="3284395"/>
                <a:ext cx="2120817" cy="3121735"/>
                <a:chOff x="1335421" y="3284395"/>
                <a:chExt cx="2120817" cy="3121735"/>
              </a:xfrm>
            </p:grpSpPr>
            <p:grpSp>
              <p:nvGrpSpPr>
                <p:cNvPr id="112" name="组合 111"/>
                <p:cNvGrpSpPr/>
                <p:nvPr/>
              </p:nvGrpSpPr>
              <p:grpSpPr>
                <a:xfrm>
                  <a:off x="1335421" y="3322971"/>
                  <a:ext cx="576174" cy="392312"/>
                  <a:chOff x="822961" y="2786984"/>
                  <a:chExt cx="635885" cy="400110"/>
                </a:xfrm>
              </p:grpSpPr>
              <p:sp>
                <p:nvSpPr>
                  <p:cNvPr id="113" name="矩形 112"/>
                  <p:cNvSpPr/>
                  <p:nvPr/>
                </p:nvSpPr>
                <p:spPr>
                  <a:xfrm>
                    <a:off x="822961" y="2800838"/>
                    <a:ext cx="495190" cy="356807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矩形 113"/>
                  <p:cNvSpPr/>
                  <p:nvPr/>
                </p:nvSpPr>
                <p:spPr>
                  <a:xfrm>
                    <a:off x="844400" y="2786984"/>
                    <a:ext cx="61444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22" name="组合 121"/>
                <p:cNvGrpSpPr/>
                <p:nvPr/>
              </p:nvGrpSpPr>
              <p:grpSpPr>
                <a:xfrm>
                  <a:off x="2068384" y="3315173"/>
                  <a:ext cx="488398" cy="400110"/>
                  <a:chOff x="1892613" y="4005932"/>
                  <a:chExt cx="488398" cy="400110"/>
                </a:xfrm>
              </p:grpSpPr>
              <p:sp>
                <p:nvSpPr>
                  <p:cNvPr id="111" name="矩形 110"/>
                  <p:cNvSpPr/>
                  <p:nvPr/>
                </p:nvSpPr>
                <p:spPr>
                  <a:xfrm>
                    <a:off x="1892613" y="4013730"/>
                    <a:ext cx="462812" cy="37066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矩形 120"/>
                  <p:cNvSpPr/>
                  <p:nvPr/>
                </p:nvSpPr>
                <p:spPr>
                  <a:xfrm>
                    <a:off x="1903998" y="4005932"/>
                    <a:ext cx="47701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23" name="组合 122"/>
                <p:cNvGrpSpPr/>
                <p:nvPr/>
              </p:nvGrpSpPr>
              <p:grpSpPr>
                <a:xfrm>
                  <a:off x="1335421" y="3839243"/>
                  <a:ext cx="576174" cy="392312"/>
                  <a:chOff x="822961" y="2786984"/>
                  <a:chExt cx="635885" cy="400110"/>
                </a:xfrm>
              </p:grpSpPr>
              <p:sp>
                <p:nvSpPr>
                  <p:cNvPr id="124" name="矩形 123"/>
                  <p:cNvSpPr/>
                  <p:nvPr/>
                </p:nvSpPr>
                <p:spPr>
                  <a:xfrm>
                    <a:off x="822961" y="2800838"/>
                    <a:ext cx="495190" cy="356807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矩形 124"/>
                  <p:cNvSpPr/>
                  <p:nvPr/>
                </p:nvSpPr>
                <p:spPr>
                  <a:xfrm>
                    <a:off x="844400" y="2786984"/>
                    <a:ext cx="61444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26" name="组合 125"/>
                <p:cNvGrpSpPr/>
                <p:nvPr/>
              </p:nvGrpSpPr>
              <p:grpSpPr>
                <a:xfrm>
                  <a:off x="2068384" y="3831445"/>
                  <a:ext cx="488398" cy="400110"/>
                  <a:chOff x="1892613" y="4005932"/>
                  <a:chExt cx="488398" cy="400110"/>
                </a:xfrm>
              </p:grpSpPr>
              <p:sp>
                <p:nvSpPr>
                  <p:cNvPr id="127" name="矩形 126"/>
                  <p:cNvSpPr/>
                  <p:nvPr/>
                </p:nvSpPr>
                <p:spPr>
                  <a:xfrm>
                    <a:off x="1892613" y="4013730"/>
                    <a:ext cx="462812" cy="37066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矩形 127"/>
                  <p:cNvSpPr/>
                  <p:nvPr/>
                </p:nvSpPr>
                <p:spPr>
                  <a:xfrm>
                    <a:off x="1903998" y="4005932"/>
                    <a:ext cx="47701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29" name="组合 128"/>
                <p:cNvGrpSpPr/>
                <p:nvPr/>
              </p:nvGrpSpPr>
              <p:grpSpPr>
                <a:xfrm>
                  <a:off x="1335421" y="4388687"/>
                  <a:ext cx="576174" cy="392312"/>
                  <a:chOff x="822961" y="2786984"/>
                  <a:chExt cx="635885" cy="400110"/>
                </a:xfrm>
              </p:grpSpPr>
              <p:sp>
                <p:nvSpPr>
                  <p:cNvPr id="130" name="矩形 129"/>
                  <p:cNvSpPr/>
                  <p:nvPr/>
                </p:nvSpPr>
                <p:spPr>
                  <a:xfrm>
                    <a:off x="822961" y="2800838"/>
                    <a:ext cx="495190" cy="356807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矩形 130"/>
                  <p:cNvSpPr/>
                  <p:nvPr/>
                </p:nvSpPr>
                <p:spPr>
                  <a:xfrm>
                    <a:off x="844400" y="2786984"/>
                    <a:ext cx="61444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32" name="组合 131"/>
                <p:cNvGrpSpPr/>
                <p:nvPr/>
              </p:nvGrpSpPr>
              <p:grpSpPr>
                <a:xfrm>
                  <a:off x="2068384" y="4380889"/>
                  <a:ext cx="488398" cy="400110"/>
                  <a:chOff x="1892613" y="4005932"/>
                  <a:chExt cx="488398" cy="400110"/>
                </a:xfrm>
              </p:grpSpPr>
              <p:sp>
                <p:nvSpPr>
                  <p:cNvPr id="133" name="矩形 132"/>
                  <p:cNvSpPr/>
                  <p:nvPr/>
                </p:nvSpPr>
                <p:spPr>
                  <a:xfrm>
                    <a:off x="1892613" y="4013730"/>
                    <a:ext cx="462812" cy="37066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矩形 133"/>
                  <p:cNvSpPr/>
                  <p:nvPr/>
                </p:nvSpPr>
                <p:spPr>
                  <a:xfrm>
                    <a:off x="1903998" y="4005932"/>
                    <a:ext cx="47701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35" name="组合 134"/>
                <p:cNvGrpSpPr/>
                <p:nvPr/>
              </p:nvGrpSpPr>
              <p:grpSpPr>
                <a:xfrm>
                  <a:off x="1335421" y="4943884"/>
                  <a:ext cx="576174" cy="400110"/>
                  <a:chOff x="822961" y="2786984"/>
                  <a:chExt cx="635885" cy="408063"/>
                </a:xfrm>
              </p:grpSpPr>
              <p:sp>
                <p:nvSpPr>
                  <p:cNvPr id="136" name="矩形 135"/>
                  <p:cNvSpPr/>
                  <p:nvPr/>
                </p:nvSpPr>
                <p:spPr>
                  <a:xfrm>
                    <a:off x="822961" y="2800838"/>
                    <a:ext cx="495190" cy="356807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矩形 136"/>
                  <p:cNvSpPr/>
                  <p:nvPr/>
                </p:nvSpPr>
                <p:spPr>
                  <a:xfrm>
                    <a:off x="844400" y="2786984"/>
                    <a:ext cx="614446" cy="40806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38" name="组合 137"/>
                <p:cNvGrpSpPr/>
                <p:nvPr/>
              </p:nvGrpSpPr>
              <p:grpSpPr>
                <a:xfrm>
                  <a:off x="2068384" y="4936086"/>
                  <a:ext cx="488398" cy="400110"/>
                  <a:chOff x="1892613" y="4005932"/>
                  <a:chExt cx="488398" cy="400110"/>
                </a:xfrm>
              </p:grpSpPr>
              <p:sp>
                <p:nvSpPr>
                  <p:cNvPr id="139" name="矩形 138"/>
                  <p:cNvSpPr/>
                  <p:nvPr/>
                </p:nvSpPr>
                <p:spPr>
                  <a:xfrm>
                    <a:off x="1892613" y="4013730"/>
                    <a:ext cx="462812" cy="37066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矩形 139"/>
                  <p:cNvSpPr/>
                  <p:nvPr/>
                </p:nvSpPr>
                <p:spPr>
                  <a:xfrm>
                    <a:off x="1903998" y="4005932"/>
                    <a:ext cx="47701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47" name="组合 146"/>
                <p:cNvGrpSpPr/>
                <p:nvPr/>
              </p:nvGrpSpPr>
              <p:grpSpPr>
                <a:xfrm>
                  <a:off x="1335421" y="5465880"/>
                  <a:ext cx="576174" cy="400110"/>
                  <a:chOff x="822961" y="2786984"/>
                  <a:chExt cx="635885" cy="408063"/>
                </a:xfrm>
              </p:grpSpPr>
              <p:sp>
                <p:nvSpPr>
                  <p:cNvPr id="148" name="矩形 147"/>
                  <p:cNvSpPr/>
                  <p:nvPr/>
                </p:nvSpPr>
                <p:spPr>
                  <a:xfrm>
                    <a:off x="822961" y="2800838"/>
                    <a:ext cx="495190" cy="356807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矩形 148"/>
                  <p:cNvSpPr/>
                  <p:nvPr/>
                </p:nvSpPr>
                <p:spPr>
                  <a:xfrm>
                    <a:off x="844400" y="2786984"/>
                    <a:ext cx="614446" cy="40806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50" name="组合 149"/>
                <p:cNvGrpSpPr/>
                <p:nvPr/>
              </p:nvGrpSpPr>
              <p:grpSpPr>
                <a:xfrm>
                  <a:off x="2068384" y="5458082"/>
                  <a:ext cx="488398" cy="400110"/>
                  <a:chOff x="1892613" y="4005932"/>
                  <a:chExt cx="488398" cy="400110"/>
                </a:xfrm>
              </p:grpSpPr>
              <p:sp>
                <p:nvSpPr>
                  <p:cNvPr id="151" name="矩形 150"/>
                  <p:cNvSpPr/>
                  <p:nvPr/>
                </p:nvSpPr>
                <p:spPr>
                  <a:xfrm>
                    <a:off x="1892613" y="4013730"/>
                    <a:ext cx="462812" cy="37066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矩形 151"/>
                  <p:cNvSpPr/>
                  <p:nvPr/>
                </p:nvSpPr>
                <p:spPr>
                  <a:xfrm>
                    <a:off x="1903998" y="4005932"/>
                    <a:ext cx="47701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53" name="组合 152"/>
                <p:cNvGrpSpPr/>
                <p:nvPr/>
              </p:nvGrpSpPr>
              <p:grpSpPr>
                <a:xfrm>
                  <a:off x="1357017" y="5980341"/>
                  <a:ext cx="576174" cy="400110"/>
                  <a:chOff x="822961" y="2786984"/>
                  <a:chExt cx="635885" cy="408063"/>
                </a:xfrm>
              </p:grpSpPr>
              <p:sp>
                <p:nvSpPr>
                  <p:cNvPr id="154" name="矩形 153"/>
                  <p:cNvSpPr/>
                  <p:nvPr/>
                </p:nvSpPr>
                <p:spPr>
                  <a:xfrm>
                    <a:off x="822961" y="2800838"/>
                    <a:ext cx="495190" cy="356807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矩形 154"/>
                  <p:cNvSpPr/>
                  <p:nvPr/>
                </p:nvSpPr>
                <p:spPr>
                  <a:xfrm>
                    <a:off x="844400" y="2786984"/>
                    <a:ext cx="614446" cy="40806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56" name="组合 155"/>
                <p:cNvGrpSpPr/>
                <p:nvPr/>
              </p:nvGrpSpPr>
              <p:grpSpPr>
                <a:xfrm>
                  <a:off x="2089980" y="5972543"/>
                  <a:ext cx="488398" cy="400110"/>
                  <a:chOff x="1892613" y="4005932"/>
                  <a:chExt cx="488398" cy="400110"/>
                </a:xfrm>
              </p:grpSpPr>
              <p:sp>
                <p:nvSpPr>
                  <p:cNvPr id="157" name="矩形 156"/>
                  <p:cNvSpPr/>
                  <p:nvPr/>
                </p:nvSpPr>
                <p:spPr>
                  <a:xfrm>
                    <a:off x="1892613" y="4013730"/>
                    <a:ext cx="462812" cy="37066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矩形 157"/>
                  <p:cNvSpPr/>
                  <p:nvPr/>
                </p:nvSpPr>
                <p:spPr>
                  <a:xfrm>
                    <a:off x="1903998" y="4005932"/>
                    <a:ext cx="47701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en-US" sz="2000" baseline="-25000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9" name="矩形 158"/>
                    <p:cNvSpPr/>
                    <p:nvPr/>
                  </p:nvSpPr>
                  <p:spPr>
                    <a:xfrm>
                      <a:off x="2604855" y="3284395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159" name="矩形 15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04855" y="3284395"/>
                      <a:ext cx="519693" cy="46166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0" name="矩形 159"/>
                    <p:cNvSpPr/>
                    <p:nvPr/>
                  </p:nvSpPr>
                  <p:spPr>
                    <a:xfrm>
                      <a:off x="2604855" y="3801466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160" name="矩形 15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04855" y="3801466"/>
                      <a:ext cx="519693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1" name="矩形 160"/>
                    <p:cNvSpPr/>
                    <p:nvPr/>
                  </p:nvSpPr>
                  <p:spPr>
                    <a:xfrm>
                      <a:off x="2616240" y="4351552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161" name="矩形 16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16240" y="4351552"/>
                      <a:ext cx="519693" cy="46166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2" name="矩形 161"/>
                    <p:cNvSpPr/>
                    <p:nvPr/>
                  </p:nvSpPr>
                  <p:spPr>
                    <a:xfrm>
                      <a:off x="2632561" y="4905374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162" name="矩形 16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32561" y="4905374"/>
                      <a:ext cx="519693" cy="46166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3" name="矩形 162"/>
                    <p:cNvSpPr/>
                    <p:nvPr/>
                  </p:nvSpPr>
                  <p:spPr>
                    <a:xfrm>
                      <a:off x="2632560" y="5418006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163" name="矩形 16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32560" y="5418006"/>
                      <a:ext cx="519693" cy="46166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4" name="矩形 163"/>
                    <p:cNvSpPr/>
                    <p:nvPr/>
                  </p:nvSpPr>
                  <p:spPr>
                    <a:xfrm>
                      <a:off x="2632560" y="5944465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164" name="矩形 16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32560" y="5944465"/>
                      <a:ext cx="519693" cy="46166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5" name="文本框 164"/>
                    <p:cNvSpPr txBox="1"/>
                    <p:nvPr/>
                  </p:nvSpPr>
                  <p:spPr>
                    <a:xfrm>
                      <a:off x="3122029" y="3325615"/>
                      <a:ext cx="3262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5" name="文本框 16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2029" y="3325615"/>
                      <a:ext cx="326243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33962" r="-7547" b="-344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6" name="文本框 165"/>
                    <p:cNvSpPr txBox="1"/>
                    <p:nvPr/>
                  </p:nvSpPr>
                  <p:spPr>
                    <a:xfrm>
                      <a:off x="3122024" y="3796674"/>
                      <a:ext cx="3333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6" name="文本框 16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2024" y="3796674"/>
                      <a:ext cx="333361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33333" r="-7407" b="-3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7" name="文本框 166"/>
                    <p:cNvSpPr txBox="1"/>
                    <p:nvPr/>
                  </p:nvSpPr>
                  <p:spPr>
                    <a:xfrm>
                      <a:off x="3122877" y="4376850"/>
                      <a:ext cx="3333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7" name="文本框 16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2877" y="4376850"/>
                      <a:ext cx="333361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33333" r="-7407" b="-3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8" name="文本框 167"/>
                    <p:cNvSpPr txBox="1"/>
                    <p:nvPr/>
                  </p:nvSpPr>
                  <p:spPr>
                    <a:xfrm>
                      <a:off x="3108169" y="4932742"/>
                      <a:ext cx="3262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8" name="文本框 16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08169" y="4932742"/>
                      <a:ext cx="326243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31481" r="-5556" b="-327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9" name="文本框 168"/>
                    <p:cNvSpPr txBox="1"/>
                    <p:nvPr/>
                  </p:nvSpPr>
                  <p:spPr>
                    <a:xfrm>
                      <a:off x="3122026" y="5445354"/>
                      <a:ext cx="3333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9" name="文本框 16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2026" y="5445354"/>
                      <a:ext cx="333361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33333" r="-7407" b="-344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0" name="文本框 169"/>
                    <p:cNvSpPr txBox="1"/>
                    <p:nvPr/>
                  </p:nvSpPr>
                  <p:spPr>
                    <a:xfrm>
                      <a:off x="3108172" y="5999550"/>
                      <a:ext cx="3333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70" name="文本框 16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08172" y="5999550"/>
                      <a:ext cx="333361" cy="369332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30909" r="-5455" b="-327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72" name="文本框 171"/>
              <p:cNvSpPr txBox="1"/>
              <p:nvPr/>
            </p:nvSpPr>
            <p:spPr>
              <a:xfrm>
                <a:off x="1282555" y="2854514"/>
                <a:ext cx="6986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“+”</a:t>
                </a:r>
                <a:endParaRPr lang="en-US" sz="2400" dirty="0"/>
              </a:p>
            </p:txBody>
          </p:sp>
          <p:sp>
            <p:nvSpPr>
              <p:cNvPr id="173" name="文本框 172"/>
              <p:cNvSpPr txBox="1"/>
              <p:nvPr/>
            </p:nvSpPr>
            <p:spPr>
              <a:xfrm>
                <a:off x="2000753" y="2853508"/>
                <a:ext cx="6986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“-”</a:t>
                </a:r>
                <a:endParaRPr 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4" name="矩形 173"/>
                  <p:cNvSpPr/>
                  <p:nvPr/>
                </p:nvSpPr>
                <p:spPr>
                  <a:xfrm>
                    <a:off x="3394559" y="3284390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74" name="矩形 17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4559" y="3284390"/>
                    <a:ext cx="615874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5" name="矩形 174"/>
                  <p:cNvSpPr/>
                  <p:nvPr/>
                </p:nvSpPr>
                <p:spPr>
                  <a:xfrm>
                    <a:off x="3394559" y="3801461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75" name="矩形 17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4559" y="3801461"/>
                    <a:ext cx="615874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6" name="矩形 175"/>
                  <p:cNvSpPr/>
                  <p:nvPr/>
                </p:nvSpPr>
                <p:spPr>
                  <a:xfrm>
                    <a:off x="3405944" y="4351547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76" name="矩形 17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05944" y="4351547"/>
                    <a:ext cx="615874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7" name="矩形 176"/>
                  <p:cNvSpPr/>
                  <p:nvPr/>
                </p:nvSpPr>
                <p:spPr>
                  <a:xfrm>
                    <a:off x="3422265" y="4905369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77" name="矩形 17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2265" y="4905369"/>
                    <a:ext cx="615874" cy="46166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8" name="矩形 177"/>
                  <p:cNvSpPr/>
                  <p:nvPr/>
                </p:nvSpPr>
                <p:spPr>
                  <a:xfrm>
                    <a:off x="3422264" y="5418001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78" name="矩形 17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2264" y="5418001"/>
                    <a:ext cx="615874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9" name="矩形 178"/>
                  <p:cNvSpPr/>
                  <p:nvPr/>
                </p:nvSpPr>
                <p:spPr>
                  <a:xfrm>
                    <a:off x="3422264" y="5944460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79" name="矩形 17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2264" y="5944460"/>
                    <a:ext cx="615874" cy="46166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0" name="文本框 179"/>
                  <p:cNvSpPr txBox="1"/>
                  <p:nvPr/>
                </p:nvSpPr>
                <p:spPr>
                  <a:xfrm>
                    <a:off x="3981013" y="3325610"/>
                    <a:ext cx="370743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0" name="文本框 1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1013" y="3325610"/>
                    <a:ext cx="370743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20000" r="-8333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1" name="文本框 180"/>
                  <p:cNvSpPr txBox="1"/>
                  <p:nvPr/>
                </p:nvSpPr>
                <p:spPr>
                  <a:xfrm>
                    <a:off x="3981008" y="3796669"/>
                    <a:ext cx="377860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1" name="文本框 1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1008" y="3796669"/>
                    <a:ext cx="377860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19355" r="-6452" b="-1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2" name="文本框 181"/>
                  <p:cNvSpPr txBox="1"/>
                  <p:nvPr/>
                </p:nvSpPr>
                <p:spPr>
                  <a:xfrm>
                    <a:off x="3981861" y="4376845"/>
                    <a:ext cx="370743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2" name="文本框 1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1861" y="4376845"/>
                    <a:ext cx="370743" cy="36933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19672" r="-6557" b="-1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3" name="文本框 182"/>
                  <p:cNvSpPr txBox="1"/>
                  <p:nvPr/>
                </p:nvSpPr>
                <p:spPr>
                  <a:xfrm>
                    <a:off x="3967153" y="4932737"/>
                    <a:ext cx="37785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3" name="文本框 18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7153" y="4932737"/>
                    <a:ext cx="377859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17742" r="-6452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4" name="文本框 183"/>
                  <p:cNvSpPr txBox="1"/>
                  <p:nvPr/>
                </p:nvSpPr>
                <p:spPr>
                  <a:xfrm>
                    <a:off x="3981010" y="5445349"/>
                    <a:ext cx="37785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4" name="文本框 1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1010" y="5445349"/>
                    <a:ext cx="377859" cy="36933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19355" r="-6452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5" name="文本框 184"/>
                  <p:cNvSpPr txBox="1"/>
                  <p:nvPr/>
                </p:nvSpPr>
                <p:spPr>
                  <a:xfrm>
                    <a:off x="3967156" y="5999545"/>
                    <a:ext cx="37785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5" name="文本框 1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7156" y="5999545"/>
                    <a:ext cx="377859" cy="369332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17742" r="-6452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6" name="文本框 185"/>
                  <p:cNvSpPr txBox="1"/>
                  <p:nvPr/>
                </p:nvSpPr>
                <p:spPr>
                  <a:xfrm>
                    <a:off x="4156137" y="3420760"/>
                    <a:ext cx="422487" cy="291983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endChr m:val="}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/>
                                <m:e/>
                                <m:e/>
                                <m:e/>
                                <m:e/>
                                <m:e/>
                                <m:e/>
                                <m:e/>
                                <m:e/>
                                <m:e/>
                                <m:e/>
                              </m:eqAr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6" name="文本框 1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56137" y="3420760"/>
                    <a:ext cx="422487" cy="2919838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文本框 186"/>
                  <p:cNvSpPr txBox="1"/>
                  <p:nvPr/>
                </p:nvSpPr>
                <p:spPr>
                  <a:xfrm>
                    <a:off x="4923129" y="4683352"/>
                    <a:ext cx="37785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7" name="文本框 18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23129" y="4683352"/>
                    <a:ext cx="377859" cy="369332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17742" r="-6452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8" name="矩形 187"/>
                  <p:cNvSpPr/>
                  <p:nvPr/>
                </p:nvSpPr>
                <p:spPr>
                  <a:xfrm>
                    <a:off x="4471008" y="4632756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88" name="矩形 18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71008" y="4632756"/>
                    <a:ext cx="615874" cy="461665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0" name="文本框 189"/>
            <p:cNvSpPr txBox="1"/>
            <p:nvPr/>
          </p:nvSpPr>
          <p:spPr>
            <a:xfrm>
              <a:off x="2497995" y="2494790"/>
              <a:ext cx="876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OvO</a:t>
              </a:r>
              <a:endParaRPr lang="en-US" sz="2400" dirty="0"/>
            </a:p>
          </p:txBody>
        </p:sp>
        <p:sp>
          <p:nvSpPr>
            <p:cNvPr id="191" name="文本框 190"/>
            <p:cNvSpPr txBox="1"/>
            <p:nvPr/>
          </p:nvSpPr>
          <p:spPr>
            <a:xfrm>
              <a:off x="5071830" y="2423528"/>
              <a:ext cx="876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OvR</a:t>
              </a:r>
              <a:endParaRPr lang="en-US" sz="2400" dirty="0"/>
            </a:p>
          </p:txBody>
        </p:sp>
        <p:grpSp>
          <p:nvGrpSpPr>
            <p:cNvPr id="255" name="组合 254"/>
            <p:cNvGrpSpPr/>
            <p:nvPr/>
          </p:nvGrpSpPr>
          <p:grpSpPr>
            <a:xfrm>
              <a:off x="4672517" y="3093414"/>
              <a:ext cx="4463511" cy="2636818"/>
              <a:chOff x="4755647" y="3093414"/>
              <a:chExt cx="4463511" cy="2636818"/>
            </a:xfrm>
          </p:grpSpPr>
          <p:grpSp>
            <p:nvGrpSpPr>
              <p:cNvPr id="252" name="组合 251"/>
              <p:cNvGrpSpPr/>
              <p:nvPr/>
            </p:nvGrpSpPr>
            <p:grpSpPr>
              <a:xfrm>
                <a:off x="4755647" y="3093414"/>
                <a:ext cx="3912234" cy="2636818"/>
                <a:chOff x="5200163" y="2784915"/>
                <a:chExt cx="3912234" cy="2636818"/>
              </a:xfrm>
            </p:grpSpPr>
            <p:sp>
              <p:nvSpPr>
                <p:cNvPr id="192" name="矩形 191"/>
                <p:cNvSpPr/>
                <p:nvPr/>
              </p:nvSpPr>
              <p:spPr>
                <a:xfrm>
                  <a:off x="5260970" y="3214279"/>
                  <a:ext cx="448691" cy="34985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矩形 192"/>
                <p:cNvSpPr/>
                <p:nvPr/>
              </p:nvSpPr>
              <p:spPr>
                <a:xfrm>
                  <a:off x="5280396" y="3200695"/>
                  <a:ext cx="556748" cy="3923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US" sz="2000" baseline="-25000" dirty="0"/>
                </a:p>
              </p:txBody>
            </p:sp>
            <p:sp>
              <p:nvSpPr>
                <p:cNvPr id="195" name="矩形 194"/>
                <p:cNvSpPr/>
                <p:nvPr/>
              </p:nvSpPr>
              <p:spPr>
                <a:xfrm>
                  <a:off x="5837144" y="3211520"/>
                  <a:ext cx="1244126" cy="37066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矩形 195"/>
                <p:cNvSpPr/>
                <p:nvPr/>
              </p:nvSpPr>
              <p:spPr>
                <a:xfrm>
                  <a:off x="5825596" y="3189021"/>
                  <a:ext cx="64633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	</a:t>
                  </a:r>
                  <a:endParaRPr lang="en-US" sz="2000" baseline="-25000" dirty="0"/>
                </a:p>
              </p:txBody>
            </p:sp>
            <p:sp>
              <p:nvSpPr>
                <p:cNvPr id="197" name="矩形 196"/>
                <p:cNvSpPr/>
                <p:nvPr/>
              </p:nvSpPr>
              <p:spPr>
                <a:xfrm>
                  <a:off x="6220883" y="3189021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sz="2000" baseline="-25000" dirty="0"/>
                </a:p>
              </p:txBody>
            </p:sp>
            <p:sp>
              <p:nvSpPr>
                <p:cNvPr id="198" name="矩形 197"/>
                <p:cNvSpPr/>
                <p:nvPr/>
              </p:nvSpPr>
              <p:spPr>
                <a:xfrm>
                  <a:off x="6625695" y="3189021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 sz="2000" baseline="-25000" dirty="0"/>
                </a:p>
              </p:txBody>
            </p:sp>
            <p:cxnSp>
              <p:nvCxnSpPr>
                <p:cNvPr id="199" name="直接连接符 198"/>
                <p:cNvCxnSpPr/>
                <p:nvPr/>
              </p:nvCxnSpPr>
              <p:spPr>
                <a:xfrm>
                  <a:off x="6268695" y="3247912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直接连接符 199"/>
                <p:cNvCxnSpPr/>
                <p:nvPr/>
              </p:nvCxnSpPr>
              <p:spPr>
                <a:xfrm>
                  <a:off x="6656432" y="3247553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1" name="文本框 200"/>
                <p:cNvSpPr txBox="1"/>
                <p:nvPr/>
              </p:nvSpPr>
              <p:spPr>
                <a:xfrm>
                  <a:off x="5200163" y="2785888"/>
                  <a:ext cx="6986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“+”</a:t>
                  </a:r>
                  <a:endParaRPr lang="en-US" sz="2400" dirty="0"/>
                </a:p>
              </p:txBody>
            </p:sp>
            <p:sp>
              <p:nvSpPr>
                <p:cNvPr id="202" name="文本框 201"/>
                <p:cNvSpPr txBox="1"/>
                <p:nvPr/>
              </p:nvSpPr>
              <p:spPr>
                <a:xfrm>
                  <a:off x="6182232" y="2784915"/>
                  <a:ext cx="6986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“-”</a:t>
                  </a:r>
                  <a:endParaRPr lang="en-US" sz="2400" dirty="0"/>
                </a:p>
              </p:txBody>
            </p:sp>
            <p:sp>
              <p:nvSpPr>
                <p:cNvPr id="203" name="矩形 202"/>
                <p:cNvSpPr/>
                <p:nvPr/>
              </p:nvSpPr>
              <p:spPr>
                <a:xfrm>
                  <a:off x="5274823" y="3823876"/>
                  <a:ext cx="448691" cy="34985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矩形 203"/>
                <p:cNvSpPr/>
                <p:nvPr/>
              </p:nvSpPr>
              <p:spPr>
                <a:xfrm>
                  <a:off x="5294249" y="3810292"/>
                  <a:ext cx="55674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sz="2000" baseline="-25000" dirty="0"/>
                </a:p>
              </p:txBody>
            </p:sp>
            <p:sp>
              <p:nvSpPr>
                <p:cNvPr id="205" name="矩形 204"/>
                <p:cNvSpPr/>
                <p:nvPr/>
              </p:nvSpPr>
              <p:spPr>
                <a:xfrm>
                  <a:off x="5850997" y="3821117"/>
                  <a:ext cx="1244126" cy="37066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矩形 205"/>
                <p:cNvSpPr/>
                <p:nvPr/>
              </p:nvSpPr>
              <p:spPr>
                <a:xfrm>
                  <a:off x="5839449" y="3798618"/>
                  <a:ext cx="64633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	</a:t>
                  </a:r>
                  <a:endParaRPr lang="en-US" sz="2000" baseline="-25000" dirty="0"/>
                </a:p>
              </p:txBody>
            </p:sp>
            <p:sp>
              <p:nvSpPr>
                <p:cNvPr id="207" name="矩形 206"/>
                <p:cNvSpPr/>
                <p:nvPr/>
              </p:nvSpPr>
              <p:spPr>
                <a:xfrm>
                  <a:off x="6234736" y="3798618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sz="2000" baseline="-25000" dirty="0"/>
                </a:p>
              </p:txBody>
            </p:sp>
            <p:sp>
              <p:nvSpPr>
                <p:cNvPr id="208" name="矩形 207"/>
                <p:cNvSpPr/>
                <p:nvPr/>
              </p:nvSpPr>
              <p:spPr>
                <a:xfrm>
                  <a:off x="6639548" y="3798618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 sz="2000" baseline="-25000" dirty="0"/>
                </a:p>
              </p:txBody>
            </p:sp>
            <p:cxnSp>
              <p:nvCxnSpPr>
                <p:cNvPr id="209" name="直接连接符 208"/>
                <p:cNvCxnSpPr/>
                <p:nvPr/>
              </p:nvCxnSpPr>
              <p:spPr>
                <a:xfrm>
                  <a:off x="6282548" y="3857509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直接连接符 209"/>
                <p:cNvCxnSpPr/>
                <p:nvPr/>
              </p:nvCxnSpPr>
              <p:spPr>
                <a:xfrm>
                  <a:off x="6670285" y="3857150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1" name="矩形 210"/>
                <p:cNvSpPr/>
                <p:nvPr/>
              </p:nvSpPr>
              <p:spPr>
                <a:xfrm>
                  <a:off x="5274823" y="4378513"/>
                  <a:ext cx="448691" cy="34985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矩形 211"/>
                <p:cNvSpPr/>
                <p:nvPr/>
              </p:nvSpPr>
              <p:spPr>
                <a:xfrm>
                  <a:off x="5294249" y="4364929"/>
                  <a:ext cx="55674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sz="2000" baseline="-25000" dirty="0"/>
                </a:p>
              </p:txBody>
            </p:sp>
            <p:sp>
              <p:nvSpPr>
                <p:cNvPr id="213" name="矩形 212"/>
                <p:cNvSpPr/>
                <p:nvPr/>
              </p:nvSpPr>
              <p:spPr>
                <a:xfrm>
                  <a:off x="5850997" y="4375754"/>
                  <a:ext cx="1244126" cy="37066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矩形 213"/>
                <p:cNvSpPr/>
                <p:nvPr/>
              </p:nvSpPr>
              <p:spPr>
                <a:xfrm>
                  <a:off x="5839449" y="4353255"/>
                  <a:ext cx="64633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	</a:t>
                  </a:r>
                  <a:endParaRPr lang="en-US" sz="2000" baseline="-25000" dirty="0"/>
                </a:p>
              </p:txBody>
            </p:sp>
            <p:sp>
              <p:nvSpPr>
                <p:cNvPr id="215" name="矩形 214"/>
                <p:cNvSpPr/>
                <p:nvPr/>
              </p:nvSpPr>
              <p:spPr>
                <a:xfrm>
                  <a:off x="6234736" y="4353255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sz="2000" baseline="-25000" dirty="0"/>
                </a:p>
              </p:txBody>
            </p:sp>
            <p:sp>
              <p:nvSpPr>
                <p:cNvPr id="216" name="矩形 215"/>
                <p:cNvSpPr/>
                <p:nvPr/>
              </p:nvSpPr>
              <p:spPr>
                <a:xfrm>
                  <a:off x="6639548" y="4353255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 sz="2000" baseline="-25000" dirty="0"/>
                </a:p>
              </p:txBody>
            </p:sp>
            <p:cxnSp>
              <p:nvCxnSpPr>
                <p:cNvPr id="217" name="直接连接符 216"/>
                <p:cNvCxnSpPr/>
                <p:nvPr/>
              </p:nvCxnSpPr>
              <p:spPr>
                <a:xfrm>
                  <a:off x="6282548" y="4412146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直接连接符 217"/>
                <p:cNvCxnSpPr/>
                <p:nvPr/>
              </p:nvCxnSpPr>
              <p:spPr>
                <a:xfrm>
                  <a:off x="6670285" y="4411787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9" name="矩形 218"/>
                <p:cNvSpPr/>
                <p:nvPr/>
              </p:nvSpPr>
              <p:spPr>
                <a:xfrm>
                  <a:off x="5274823" y="4975872"/>
                  <a:ext cx="448691" cy="34985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矩形 219"/>
                <p:cNvSpPr/>
                <p:nvPr/>
              </p:nvSpPr>
              <p:spPr>
                <a:xfrm>
                  <a:off x="5294249" y="4962288"/>
                  <a:ext cx="55674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 sz="2000" baseline="-25000" dirty="0"/>
                </a:p>
              </p:txBody>
            </p:sp>
            <p:sp>
              <p:nvSpPr>
                <p:cNvPr id="221" name="矩形 220"/>
                <p:cNvSpPr/>
                <p:nvPr/>
              </p:nvSpPr>
              <p:spPr>
                <a:xfrm>
                  <a:off x="5850997" y="4973113"/>
                  <a:ext cx="1244126" cy="37066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矩形 221"/>
                <p:cNvSpPr/>
                <p:nvPr/>
              </p:nvSpPr>
              <p:spPr>
                <a:xfrm>
                  <a:off x="5839449" y="4950614"/>
                  <a:ext cx="64633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	</a:t>
                  </a:r>
                  <a:endParaRPr lang="en-US" sz="2000" baseline="-25000" dirty="0"/>
                </a:p>
              </p:txBody>
            </p:sp>
            <p:sp>
              <p:nvSpPr>
                <p:cNvPr id="223" name="矩形 222"/>
                <p:cNvSpPr/>
                <p:nvPr/>
              </p:nvSpPr>
              <p:spPr>
                <a:xfrm>
                  <a:off x="6234736" y="4950614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sz="2000" baseline="-25000" dirty="0"/>
                </a:p>
              </p:txBody>
            </p:sp>
            <p:sp>
              <p:nvSpPr>
                <p:cNvPr id="224" name="矩形 223"/>
                <p:cNvSpPr/>
                <p:nvPr/>
              </p:nvSpPr>
              <p:spPr>
                <a:xfrm>
                  <a:off x="6639548" y="4950614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sz="2000" baseline="-25000" dirty="0"/>
                </a:p>
              </p:txBody>
            </p:sp>
            <p:cxnSp>
              <p:nvCxnSpPr>
                <p:cNvPr id="225" name="直接连接符 224"/>
                <p:cNvCxnSpPr/>
                <p:nvPr/>
              </p:nvCxnSpPr>
              <p:spPr>
                <a:xfrm>
                  <a:off x="6282548" y="5009505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直接连接符 225"/>
                <p:cNvCxnSpPr/>
                <p:nvPr/>
              </p:nvCxnSpPr>
              <p:spPr>
                <a:xfrm>
                  <a:off x="6670285" y="5009146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5" name="矩形 234"/>
                    <p:cNvSpPr/>
                    <p:nvPr/>
                  </p:nvSpPr>
                  <p:spPr>
                    <a:xfrm>
                      <a:off x="7174460" y="3214675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35" name="矩形 23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74460" y="3214675"/>
                      <a:ext cx="519693" cy="461665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6" name="矩形 235"/>
                    <p:cNvSpPr/>
                    <p:nvPr/>
                  </p:nvSpPr>
                  <p:spPr>
                    <a:xfrm>
                      <a:off x="7174460" y="3801021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36" name="矩形 23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74460" y="3801021"/>
                      <a:ext cx="519693" cy="461665"/>
                    </a:xfrm>
                    <a:prstGeom prst="rect">
                      <a:avLst/>
                    </a:prstGeom>
                    <a:blipFill>
                      <a:blip r:embed="rId3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7" name="矩形 236"/>
                    <p:cNvSpPr/>
                    <p:nvPr/>
                  </p:nvSpPr>
                  <p:spPr>
                    <a:xfrm>
                      <a:off x="7185845" y="4392672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37" name="矩形 23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85845" y="4392672"/>
                      <a:ext cx="519693" cy="461665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8" name="矩形 237"/>
                    <p:cNvSpPr/>
                    <p:nvPr/>
                  </p:nvSpPr>
                  <p:spPr>
                    <a:xfrm>
                      <a:off x="7202166" y="4946494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38" name="矩形 23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02166" y="4946494"/>
                      <a:ext cx="519693" cy="461665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9" name="文本框 238"/>
                    <p:cNvSpPr txBox="1"/>
                    <p:nvPr/>
                  </p:nvSpPr>
                  <p:spPr>
                    <a:xfrm>
                      <a:off x="7677738" y="3200695"/>
                      <a:ext cx="3262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39" name="文本框 2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77738" y="3200695"/>
                      <a:ext cx="326243" cy="369332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 l="-31481" r="-5556" b="-3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0" name="文本框 239"/>
                    <p:cNvSpPr txBox="1"/>
                    <p:nvPr/>
                  </p:nvSpPr>
                  <p:spPr>
                    <a:xfrm>
                      <a:off x="7677733" y="3796449"/>
                      <a:ext cx="3333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40" name="文本框 23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77733" y="3796449"/>
                      <a:ext cx="333361" cy="369332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 l="-30909" r="-5455" b="-344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1" name="文本框 240"/>
                    <p:cNvSpPr txBox="1"/>
                    <p:nvPr/>
                  </p:nvSpPr>
                  <p:spPr>
                    <a:xfrm>
                      <a:off x="7679571" y="4363875"/>
                      <a:ext cx="3333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41" name="文本框 24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79571" y="4363875"/>
                      <a:ext cx="333361" cy="369332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l="-30909" r="-5455" b="-344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2" name="文本框 241"/>
                    <p:cNvSpPr txBox="1"/>
                    <p:nvPr/>
                  </p:nvSpPr>
                  <p:spPr>
                    <a:xfrm>
                      <a:off x="7665780" y="4960068"/>
                      <a:ext cx="3262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42" name="文本框 2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65780" y="4960068"/>
                      <a:ext cx="326243" cy="369332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31481" r="-5556" b="-344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3" name="矩形 242"/>
                    <p:cNvSpPr/>
                    <p:nvPr/>
                  </p:nvSpPr>
                  <p:spPr>
                    <a:xfrm>
                      <a:off x="7935294" y="3183782"/>
                      <a:ext cx="615874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43" name="矩形 24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35294" y="3183782"/>
                      <a:ext cx="615874" cy="461665"/>
                    </a:xfrm>
                    <a:prstGeom prst="rect">
                      <a:avLst/>
                    </a:prstGeom>
                    <a:blipFill>
                      <a:blip r:embed="rId3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4" name="矩形 243"/>
                    <p:cNvSpPr/>
                    <p:nvPr/>
                  </p:nvSpPr>
                  <p:spPr>
                    <a:xfrm>
                      <a:off x="7935294" y="3770128"/>
                      <a:ext cx="615874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44" name="矩形 24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35294" y="3770128"/>
                      <a:ext cx="615874" cy="461665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5" name="矩形 244"/>
                    <p:cNvSpPr/>
                    <p:nvPr/>
                  </p:nvSpPr>
                  <p:spPr>
                    <a:xfrm>
                      <a:off x="7946679" y="4375634"/>
                      <a:ext cx="615874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45" name="矩形 24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46679" y="4375634"/>
                      <a:ext cx="615874" cy="461665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6" name="矩形 245"/>
                    <p:cNvSpPr/>
                    <p:nvPr/>
                  </p:nvSpPr>
                  <p:spPr>
                    <a:xfrm>
                      <a:off x="7963000" y="4929456"/>
                      <a:ext cx="615874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46" name="矩形 24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63000" y="4929456"/>
                      <a:ext cx="615874" cy="461665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47" name="文本框 246"/>
                <p:cNvSpPr txBox="1"/>
                <p:nvPr/>
              </p:nvSpPr>
              <p:spPr>
                <a:xfrm>
                  <a:off x="8359325" y="3200695"/>
                  <a:ext cx="6986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“-”</a:t>
                  </a:r>
                  <a:endParaRPr lang="en-US" sz="2400" dirty="0"/>
                </a:p>
              </p:txBody>
            </p:sp>
            <p:sp>
              <p:nvSpPr>
                <p:cNvPr id="248" name="文本框 247"/>
                <p:cNvSpPr txBox="1"/>
                <p:nvPr/>
              </p:nvSpPr>
              <p:spPr>
                <a:xfrm>
                  <a:off x="8343534" y="3782323"/>
                  <a:ext cx="6986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“-”</a:t>
                  </a:r>
                  <a:endParaRPr lang="en-US" sz="2400" dirty="0"/>
                </a:p>
              </p:txBody>
            </p:sp>
            <p:sp>
              <p:nvSpPr>
                <p:cNvPr id="249" name="文本框 248"/>
                <p:cNvSpPr txBox="1"/>
                <p:nvPr/>
              </p:nvSpPr>
              <p:spPr>
                <a:xfrm>
                  <a:off x="8413780" y="4960068"/>
                  <a:ext cx="6986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“-”</a:t>
                  </a:r>
                  <a:endParaRPr lang="en-US" sz="2400" dirty="0"/>
                </a:p>
              </p:txBody>
            </p:sp>
            <p:sp>
              <p:nvSpPr>
                <p:cNvPr id="250" name="文本框 249"/>
                <p:cNvSpPr txBox="1"/>
                <p:nvPr/>
              </p:nvSpPr>
              <p:spPr>
                <a:xfrm>
                  <a:off x="8359324" y="4392630"/>
                  <a:ext cx="6986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“+”</a:t>
                  </a:r>
                  <a:endParaRPr lang="en-US" sz="24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1" name="文本框 250"/>
                    <p:cNvSpPr txBox="1"/>
                    <p:nvPr/>
                  </p:nvSpPr>
                  <p:spPr>
                    <a:xfrm>
                      <a:off x="8574852" y="3380817"/>
                      <a:ext cx="422487" cy="183723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"/>
                                <m:endChr m:val="}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eqArr>
                              </m:e>
                            </m:d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51" name="文本框 25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74852" y="3380817"/>
                      <a:ext cx="422487" cy="183723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3" name="文本框 252"/>
                  <p:cNvSpPr txBox="1"/>
                  <p:nvPr/>
                </p:nvSpPr>
                <p:spPr>
                  <a:xfrm>
                    <a:off x="8841299" y="4426915"/>
                    <a:ext cx="37785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53" name="文本框 2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41299" y="4426915"/>
                    <a:ext cx="377859" cy="369332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 l="-19355" r="-6452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4" name="矩形 253"/>
                  <p:cNvSpPr/>
                  <p:nvPr/>
                </p:nvSpPr>
                <p:spPr>
                  <a:xfrm>
                    <a:off x="8389178" y="4376319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254" name="矩形 25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89178" y="4376319"/>
                    <a:ext cx="615874" cy="461665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57" name="圆角矩形 256"/>
          <p:cNvSpPr/>
          <p:nvPr/>
        </p:nvSpPr>
        <p:spPr>
          <a:xfrm>
            <a:off x="1983466" y="3053440"/>
            <a:ext cx="375979" cy="3307944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9" name="直接箭头连接符 258"/>
          <p:cNvCxnSpPr>
            <a:stCxn id="257" idx="3"/>
          </p:cNvCxnSpPr>
          <p:nvPr/>
        </p:nvCxnSpPr>
        <p:spPr>
          <a:xfrm>
            <a:off x="2359445" y="4707412"/>
            <a:ext cx="1798747" cy="1150241"/>
          </a:xfrm>
          <a:prstGeom prst="straightConnector1">
            <a:avLst/>
          </a:prstGeom>
          <a:ln w="25400">
            <a:prstDash val="sysDash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文本框 259"/>
          <p:cNvSpPr txBox="1"/>
          <p:nvPr/>
        </p:nvSpPr>
        <p:spPr>
          <a:xfrm>
            <a:off x="4176285" y="5885736"/>
            <a:ext cx="2331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N(N-1)/2 classifiers</a:t>
            </a:r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72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animBg="1"/>
      <p:bldP spid="26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classification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Binary classification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multiclass classification</a:t>
                </a:r>
              </a:p>
              <a:p>
                <a:pPr lvl="1"/>
                <a:r>
                  <a:rPr lang="en-US" dirty="0" smtClean="0"/>
                  <a:t>Many </a:t>
                </a:r>
                <a:r>
                  <a:rPr lang="en-US" dirty="0"/>
                  <a:t>vs. Many (</a:t>
                </a:r>
                <a:r>
                  <a:rPr lang="en-US" dirty="0" err="1"/>
                  <a:t>MvM</a:t>
                </a:r>
                <a:r>
                  <a:rPr lang="en-US" dirty="0"/>
                  <a:t>)</a:t>
                </a:r>
              </a:p>
              <a:p>
                <a:r>
                  <a:rPr lang="en-US" dirty="0" smtClean="0"/>
                  <a:t>Error correcting output codes</a:t>
                </a:r>
              </a:p>
              <a:p>
                <a:r>
                  <a:rPr lang="en-US" dirty="0" smtClean="0"/>
                  <a:t>Encode</a:t>
                </a:r>
              </a:p>
              <a:p>
                <a:r>
                  <a:rPr lang="en-US" dirty="0" smtClean="0"/>
                  <a:t>Decode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791375"/>
              </p:ext>
            </p:extLst>
          </p:nvPr>
        </p:nvGraphicFramePr>
        <p:xfrm>
          <a:off x="2637906" y="3634458"/>
          <a:ext cx="2327275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455">
                  <a:extLst>
                    <a:ext uri="{9D8B030D-6E8A-4147-A177-3AD203B41FA5}">
                      <a16:colId xmlns:a16="http://schemas.microsoft.com/office/drawing/2014/main" val="1706126448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2991268918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1432735759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1154349618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12418817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659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809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4520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5922990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859533"/>
              </p:ext>
            </p:extLst>
          </p:nvPr>
        </p:nvGraphicFramePr>
        <p:xfrm>
          <a:off x="2637906" y="5276377"/>
          <a:ext cx="232727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455">
                  <a:extLst>
                    <a:ext uri="{9D8B030D-6E8A-4147-A177-3AD203B41FA5}">
                      <a16:colId xmlns:a16="http://schemas.microsoft.com/office/drawing/2014/main" val="3736164231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1852170474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3190679974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3628261908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1951305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177724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2716147" y="3185847"/>
                <a:ext cx="23546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147" y="3185847"/>
                <a:ext cx="2354616" cy="369332"/>
              </a:xfrm>
              <a:prstGeom prst="rect">
                <a:avLst/>
              </a:prstGeom>
              <a:blipFill>
                <a:blip r:embed="rId3"/>
                <a:stretch>
                  <a:fillRect l="-77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2228180" y="3602095"/>
                <a:ext cx="382673" cy="1585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endParaRPr lang="en-US" sz="6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endParaRPr lang="en-US" sz="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endParaRPr lang="en-US" sz="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180" y="3602095"/>
                <a:ext cx="382673" cy="1585049"/>
              </a:xfrm>
              <a:prstGeom prst="rect">
                <a:avLst/>
              </a:prstGeom>
              <a:blipFill>
                <a:blip r:embed="rId4"/>
                <a:stretch>
                  <a:fillRect r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5240491" y="3634458"/>
                <a:ext cx="1409937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3                2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491" y="3634458"/>
                <a:ext cx="1409937" cy="309637"/>
              </a:xfrm>
              <a:prstGeom prst="rect">
                <a:avLst/>
              </a:prstGeom>
              <a:blipFill>
                <a:blip r:embed="rId5"/>
                <a:stretch>
                  <a:fillRect l="-3896" r="-3896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162463" y="4015733"/>
                <a:ext cx="13660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463" y="4015733"/>
                <a:ext cx="136608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162463" y="4373573"/>
                <a:ext cx="13660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463" y="4373573"/>
                <a:ext cx="136608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5162463" y="4715848"/>
                <a:ext cx="1645900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2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463" y="4715848"/>
                <a:ext cx="1645900" cy="4019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/>
          <p:cNvCxnSpPr/>
          <p:nvPr/>
        </p:nvCxnSpPr>
        <p:spPr>
          <a:xfrm>
            <a:off x="4965181" y="5461797"/>
            <a:ext cx="1532103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6497284" y="5194225"/>
            <a:ext cx="0" cy="272949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5387789" y="5176830"/>
            <a:ext cx="0" cy="272949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4843961" y="2869433"/>
            <a:ext cx="10919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Hamming</a:t>
            </a:r>
          </a:p>
          <a:p>
            <a:r>
              <a:rPr lang="en-US" dirty="0" smtClean="0"/>
              <a:t> </a:t>
            </a:r>
            <a:r>
              <a:rPr lang="en-US" dirty="0"/>
              <a:t>distance</a:t>
            </a:r>
          </a:p>
        </p:txBody>
      </p:sp>
      <p:sp>
        <p:nvSpPr>
          <p:cNvPr id="24" name="矩形 23"/>
          <p:cNvSpPr/>
          <p:nvPr/>
        </p:nvSpPr>
        <p:spPr>
          <a:xfrm>
            <a:off x="5982560" y="2845597"/>
            <a:ext cx="10294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Euclidian</a:t>
            </a:r>
          </a:p>
          <a:p>
            <a:r>
              <a:rPr lang="en-US" dirty="0" smtClean="0"/>
              <a:t> </a:t>
            </a:r>
            <a:r>
              <a:rPr lang="en-US" dirty="0"/>
              <a:t>distance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694710" y="5126613"/>
            <a:ext cx="1027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8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 squared error (MSE) is a commonly used performance measure:</a:t>
            </a:r>
          </a:p>
          <a:p>
            <a:pPr algn="ctr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want to minimize MSE between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 and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051202" y="1496289"/>
                <a:ext cx="3144515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𝑀𝑆𝐸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202" y="1496289"/>
                <a:ext cx="3144515" cy="10082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401438" y="3394645"/>
                <a:ext cx="4725781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438" y="3394645"/>
                <a:ext cx="4725781" cy="10082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3522579" y="4463027"/>
                <a:ext cx="3946401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579" y="4463027"/>
                <a:ext cx="3946401" cy="10082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27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Class-imbalance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In previous problems, it is assumed that the numbers of samples from different classes are about the same.</a:t>
                </a:r>
              </a:p>
              <a:p>
                <a:r>
                  <a:rPr lang="en-US" dirty="0" smtClean="0"/>
                  <a:t>However, if the samples from different classes are heavily imbalanced,  the learning process will be greatly influenced.</a:t>
                </a:r>
              </a:p>
              <a:p>
                <a:pPr lvl="1"/>
                <a:r>
                  <a:rPr lang="en-US" dirty="0" smtClean="0"/>
                  <a:t>E.g. 998 negatives vs. 2 positives</a:t>
                </a:r>
                <a:endParaRPr lang="en-US" dirty="0"/>
              </a:p>
              <a:p>
                <a:r>
                  <a:rPr lang="en-US" dirty="0" smtClean="0"/>
                  <a:t>Consider class-imbalance when using logistic regression to perform a classification task</a:t>
                </a:r>
              </a:p>
              <a:p>
                <a:endParaRPr lang="en-US" dirty="0"/>
              </a:p>
              <a:p>
                <a:endParaRPr lang="en-US" sz="1200" dirty="0" smtClean="0"/>
              </a:p>
              <a:p>
                <a:r>
                  <a:rPr lang="en-US" dirty="0" smtClean="0"/>
                  <a:t>When # of positives and negatives are </a:t>
                </a:r>
                <a:r>
                  <a:rPr lang="en-US" altLang="zh-CN" dirty="0" smtClean="0"/>
                  <a:t>the same: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&gt;0.5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𝑜𝑟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 smtClean="0"/>
                  <a:t>: positive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&lt;0.5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𝑜𝑟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: negative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50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862314" y="3597598"/>
                <a:ext cx="2789610" cy="787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314" y="3597598"/>
                <a:ext cx="2789610" cy="787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9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Class-imbalance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However, when # of positives and negatives are not equal,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 be the number of positives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 be the number of negatives</a:t>
                </a:r>
              </a:p>
              <a:p>
                <a:r>
                  <a:rPr lang="en-US" dirty="0" smtClean="0"/>
                  <a:t>The odds of observing a positive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Therefore, the classification criteria is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: positive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: negative</a:t>
                </a:r>
              </a:p>
              <a:p>
                <a:r>
                  <a:rPr lang="en-US" dirty="0" smtClean="0"/>
                  <a:t>Rescaling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978985" y="4839988"/>
                <a:ext cx="2950231" cy="8774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985" y="4839988"/>
                <a:ext cx="2950231" cy="8774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23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Class-imbalance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Undersampling</a:t>
            </a:r>
            <a:endParaRPr lang="en-US" dirty="0" smtClean="0"/>
          </a:p>
          <a:p>
            <a:pPr lvl="1"/>
            <a:r>
              <a:rPr lang="en-US" dirty="0" err="1" smtClean="0"/>
              <a:t>EasyEnsemble</a:t>
            </a:r>
            <a:r>
              <a:rPr lang="en-US" dirty="0" smtClean="0"/>
              <a:t> [Liu et al., 2009]</a:t>
            </a:r>
          </a:p>
          <a:p>
            <a:r>
              <a:rPr lang="en-US" dirty="0" smtClean="0"/>
              <a:t>Oversampling</a:t>
            </a:r>
          </a:p>
          <a:p>
            <a:pPr lvl="1"/>
            <a:r>
              <a:rPr lang="en-US" dirty="0" smtClean="0"/>
              <a:t>SMOTE [Chawla et al., 2002]</a:t>
            </a:r>
          </a:p>
          <a:p>
            <a:r>
              <a:rPr lang="en-US" dirty="0" smtClean="0"/>
              <a:t>Threshold-moving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5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method of determining the fitting model based on MSE is called the least square method</a:t>
            </a:r>
          </a:p>
          <a:p>
            <a:r>
              <a:rPr lang="en-US" dirty="0" smtClean="0"/>
              <a:t>In linear regression problem, the least square method aims to find a line such that the sum of distances of all the samples to it is the smallest.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6</a:t>
            </a:fld>
            <a:endParaRPr 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2677164" y="2598867"/>
            <a:ext cx="4028436" cy="3078033"/>
            <a:chOff x="2677164" y="2598867"/>
            <a:chExt cx="4028436" cy="307803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164" y="2598867"/>
              <a:ext cx="4028436" cy="3078033"/>
            </a:xfrm>
            <a:prstGeom prst="rect">
              <a:avLst/>
            </a:prstGeom>
          </p:spPr>
        </p:pic>
        <p:cxnSp>
          <p:nvCxnSpPr>
            <p:cNvPr id="12" name="直接连接符 11"/>
            <p:cNvCxnSpPr/>
            <p:nvPr/>
          </p:nvCxnSpPr>
          <p:spPr>
            <a:xfrm flipV="1">
              <a:off x="3324225" y="5043098"/>
              <a:ext cx="0" cy="66473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3579019" y="4839236"/>
              <a:ext cx="0" cy="66473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3702843" y="4748213"/>
              <a:ext cx="0" cy="106565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3700462" y="4748942"/>
              <a:ext cx="0" cy="192624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 flipV="1">
              <a:off x="4079081" y="4405516"/>
              <a:ext cx="1" cy="49803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4200525" y="4155383"/>
              <a:ext cx="0" cy="199923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4329113" y="4192891"/>
              <a:ext cx="0" cy="66473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4450556" y="3898209"/>
              <a:ext cx="0" cy="257174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4700588" y="3973817"/>
              <a:ext cx="0" cy="81452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4957763" y="3566624"/>
              <a:ext cx="0" cy="200514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5948364" y="3005138"/>
              <a:ext cx="0" cy="250033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41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Pre-requisite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stationary point </a:t>
            </a:r>
            <a:r>
              <a:rPr lang="en-US" dirty="0" smtClean="0"/>
              <a:t>of </a:t>
            </a:r>
            <a:r>
              <a:rPr lang="en-US" dirty="0"/>
              <a:t>a differentiable function of one variable is a point of the domain of the function where the derivative is </a:t>
            </a:r>
            <a:r>
              <a:rPr lang="en-US" dirty="0" smtClean="0"/>
              <a:t>zero</a:t>
            </a:r>
          </a:p>
          <a:p>
            <a:r>
              <a:rPr lang="en-US" dirty="0"/>
              <a:t>Single-variable </a:t>
            </a:r>
            <a:r>
              <a:rPr lang="en-US" dirty="0" smtClean="0"/>
              <a:t>function: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/>
              <a:t>is differentiable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. At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/>
              <a:t>,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Two-variables function: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/>
              <a:t>is differentiable </a:t>
            </a:r>
            <a:r>
              <a:rPr lang="en-US" dirty="0" smtClean="0"/>
              <a:t>in its domain. </a:t>
            </a:r>
            <a:r>
              <a:rPr lang="en-US" dirty="0"/>
              <a:t>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, </a:t>
            </a: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773834" y="3099968"/>
                <a:ext cx="1596334" cy="8467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834" y="3099968"/>
                <a:ext cx="1596334" cy="8467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右箭头 7"/>
          <p:cNvSpPr/>
          <p:nvPr/>
        </p:nvSpPr>
        <p:spPr>
          <a:xfrm>
            <a:off x="1221509" y="3276051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右箭头 8"/>
          <p:cNvSpPr/>
          <p:nvPr/>
        </p:nvSpPr>
        <p:spPr>
          <a:xfrm>
            <a:off x="1221509" y="5695113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028126" y="5461896"/>
                <a:ext cx="3649076" cy="8576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126" y="5461896"/>
                <a:ext cx="3649076" cy="8576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9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general case, if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dirty="0" smtClean="0"/>
                  <a:t> is a stationary point of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Proposition:</a:t>
                </a:r>
              </a:p>
              <a:p>
                <a:r>
                  <a:rPr lang="en-US" dirty="0" smtClean="0"/>
                  <a:t>Let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 smtClean="0"/>
                  <a:t> be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differentiable</a:t>
                </a:r>
                <a:r>
                  <a:rPr lang="en-US" dirty="0" smtClean="0"/>
                  <a:t> function of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 smtClean="0"/>
                  <a:t> variables defined on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convex</a:t>
                </a:r>
                <a:r>
                  <a:rPr lang="en-US" dirty="0" smtClean="0"/>
                  <a:t> set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 smtClean="0"/>
                  <a:t>, and let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dirty="0" smtClean="0"/>
                  <a:t> be in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interior</a:t>
                </a:r>
                <a:r>
                  <a:rPr lang="en-US" dirty="0" smtClean="0"/>
                  <a:t> of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/>
                  <a:t>. </a:t>
                </a:r>
                <a:r>
                  <a:rPr lang="en-US" dirty="0" smtClean="0"/>
                  <a:t>If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/>
                  <a:t> is </a:t>
                </a:r>
                <a:r>
                  <a:rPr lang="en-US" dirty="0">
                    <a:solidFill>
                      <a:srgbClr val="FF0000"/>
                    </a:solidFill>
                  </a:rPr>
                  <a:t>convex</a:t>
                </a:r>
                <a:r>
                  <a:rPr lang="en-US" dirty="0"/>
                  <a:t> then 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dirty="0" smtClean="0"/>
                  <a:t> </a:t>
                </a:r>
                <a:r>
                  <a:rPr lang="en-US" dirty="0"/>
                  <a:t>is a global minimizer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/>
                  <a:t> in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/>
                  <a:t> if and only if it is a stationary point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/>
                  <a:t> (i.e.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for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 ...,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40" t="-1680" r="-19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8</a:t>
            </a:fld>
            <a:endParaRPr lang="en-US"/>
          </a:p>
        </p:txBody>
      </p:sp>
      <p:sp>
        <p:nvSpPr>
          <p:cNvPr id="7" name="右箭头 6"/>
          <p:cNvSpPr/>
          <p:nvPr/>
        </p:nvSpPr>
        <p:spPr>
          <a:xfrm>
            <a:off x="1365598" y="1710944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925782" y="1441244"/>
                <a:ext cx="5763491" cy="856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=0,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782" y="1441244"/>
                <a:ext cx="5763491" cy="8569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https://www.probabilitycourse.com/images/chapter6/Convex_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164" y="4522600"/>
            <a:ext cx="3619636" cy="17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/>
          <p:cNvCxnSpPr/>
          <p:nvPr/>
        </p:nvCxnSpPr>
        <p:spPr>
          <a:xfrm flipV="1">
            <a:off x="2959100" y="5765800"/>
            <a:ext cx="736600" cy="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5156200" y="5107161"/>
            <a:ext cx="739775" cy="10939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09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 is a convex function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extremum can be achieved at the stationary point, i.e.</a:t>
                </a:r>
              </a:p>
              <a:p>
                <a:pPr algn="ctr"/>
                <a:endParaRPr lang="en-US" b="0" dirty="0" smtClean="0"/>
              </a:p>
              <a:p>
                <a:pPr algn="ctr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1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980457" y="3436637"/>
                <a:ext cx="2291718" cy="794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=0,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457" y="3436637"/>
                <a:ext cx="2291718" cy="7945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4065814" y="2886235"/>
                <a:ext cx="4935237" cy="2108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814" y="2886235"/>
                <a:ext cx="4935237" cy="21087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右箭头 11"/>
          <p:cNvSpPr/>
          <p:nvPr/>
        </p:nvSpPr>
        <p:spPr>
          <a:xfrm>
            <a:off x="3501568" y="3728017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8469</TotalTime>
  <Words>1470</Words>
  <Application>Microsoft Office PowerPoint</Application>
  <PresentationFormat>全屏显示(4:3)</PresentationFormat>
  <Paragraphs>713</Paragraphs>
  <Slides>52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60" baseType="lpstr">
      <vt:lpstr>等线</vt:lpstr>
      <vt:lpstr>宋体</vt:lpstr>
      <vt:lpstr>Calibri</vt:lpstr>
      <vt:lpstr>Calibri Light</vt:lpstr>
      <vt:lpstr>Cambria Math</vt:lpstr>
      <vt:lpstr>Times New Roman</vt:lpstr>
      <vt:lpstr>回顾</vt:lpstr>
      <vt:lpstr>Equation</vt:lpstr>
      <vt:lpstr>Linear Model</vt:lpstr>
      <vt:lpstr>The basic form of the linear model</vt:lpstr>
      <vt:lpstr>Linear regression</vt:lpstr>
      <vt:lpstr>Linear regression</vt:lpstr>
      <vt:lpstr>Linear regression</vt:lpstr>
      <vt:lpstr>Linear regression</vt:lpstr>
      <vt:lpstr>Pre-requisite</vt:lpstr>
      <vt:lpstr>Pre-requisite</vt:lpstr>
      <vt:lpstr>Parameter estimation</vt:lpstr>
      <vt:lpstr>Parameter estimation</vt:lpstr>
      <vt:lpstr>Multivariate linear regression</vt:lpstr>
      <vt:lpstr>Pre-requisite</vt:lpstr>
      <vt:lpstr>Pre-requisite</vt:lpstr>
      <vt:lpstr>Pre-requisite</vt:lpstr>
      <vt:lpstr>Pre-requisite</vt:lpstr>
      <vt:lpstr>Pre-requisite</vt:lpstr>
      <vt:lpstr>Pre-requisite</vt:lpstr>
      <vt:lpstr>Pre-requisite</vt:lpstr>
      <vt:lpstr>Pre-requisite</vt:lpstr>
      <vt:lpstr>Multivariate linear regression</vt:lpstr>
      <vt:lpstr>Multivariate linear regression</vt:lpstr>
      <vt:lpstr>Generalized linear model</vt:lpstr>
      <vt:lpstr>Logistic regression</vt:lpstr>
      <vt:lpstr>Logistic regression</vt:lpstr>
      <vt:lpstr>Logistic regression</vt:lpstr>
      <vt:lpstr>Logistic regression</vt:lpstr>
      <vt:lpstr>Pre-requisite: maximum likelihood estimation</vt:lpstr>
      <vt:lpstr>Pre-requisite: maximum likelihood estimation</vt:lpstr>
      <vt:lpstr>Pre-requisite: maximum likelihood estimation</vt:lpstr>
      <vt:lpstr>Logistic regression</vt:lpstr>
      <vt:lpstr>Logistic regression</vt:lpstr>
      <vt:lpstr>Pre-requisite: Newton’s method</vt:lpstr>
      <vt:lpstr>Pre-requisite: Newton’s method</vt:lpstr>
      <vt:lpstr>Pre-requisite: Newton’s method</vt:lpstr>
      <vt:lpstr>Pre-requisite: Newton’s method</vt:lpstr>
      <vt:lpstr>Pre-requisite: Newton’s method</vt:lpstr>
      <vt:lpstr>Logistic regression</vt:lpstr>
      <vt:lpstr>Logistic regression</vt:lpstr>
      <vt:lpstr>Pre-requisite: Lagrange multiplier</vt:lpstr>
      <vt:lpstr>Pre-requisite: Lagrange multiplier</vt:lpstr>
      <vt:lpstr>Pre-requisite: Lagrange multiplier</vt:lpstr>
      <vt:lpstr>Pre-requisite: Lagrange multiplier</vt:lpstr>
      <vt:lpstr>Linear discriminant analysis</vt:lpstr>
      <vt:lpstr>Linear discriminant analysis</vt:lpstr>
      <vt:lpstr>Linear discriminant analysis</vt:lpstr>
      <vt:lpstr>Linear discriminant analysis</vt:lpstr>
      <vt:lpstr>Linear discriminant analysis</vt:lpstr>
      <vt:lpstr>Multiclass classification </vt:lpstr>
      <vt:lpstr>Multiclass classification </vt:lpstr>
      <vt:lpstr>Class-imbalance</vt:lpstr>
      <vt:lpstr>Class-imbalance</vt:lpstr>
      <vt:lpstr>Class-imbalance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Model</dc:title>
  <dc:creator>Ying Shen</dc:creator>
  <cp:lastModifiedBy>Ying</cp:lastModifiedBy>
  <cp:revision>353</cp:revision>
  <dcterms:created xsi:type="dcterms:W3CDTF">2016-07-23T03:09:55Z</dcterms:created>
  <dcterms:modified xsi:type="dcterms:W3CDTF">2021-09-22T06:32:59Z</dcterms:modified>
</cp:coreProperties>
</file>